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58" r:id="rId4"/>
    <p:sldId id="259" r:id="rId5"/>
    <p:sldId id="260" r:id="rId6"/>
    <p:sldId id="261" r:id="rId7"/>
    <p:sldId id="271" r:id="rId8"/>
    <p:sldId id="272" r:id="rId9"/>
    <p:sldId id="276" r:id="rId10"/>
    <p:sldId id="273" r:id="rId11"/>
    <p:sldId id="274" r:id="rId12"/>
    <p:sldId id="275" r:id="rId13"/>
    <p:sldId id="263" r:id="rId14"/>
    <p:sldId id="277" r:id="rId15"/>
    <p:sldId id="278" r:id="rId16"/>
    <p:sldId id="279" r:id="rId17"/>
    <p:sldId id="264" r:id="rId18"/>
    <p:sldId id="265" r:id="rId19"/>
    <p:sldId id="267" r:id="rId20"/>
    <p:sldId id="268" r:id="rId21"/>
    <p:sldId id="280" r:id="rId22"/>
    <p:sldId id="281" r:id="rId23"/>
    <p:sldId id="283" r:id="rId24"/>
    <p:sldId id="284" r:id="rId25"/>
    <p:sldId id="282" r:id="rId26"/>
    <p:sldId id="285" r:id="rId27"/>
    <p:sldId id="290" r:id="rId28"/>
    <p:sldId id="292" r:id="rId29"/>
    <p:sldId id="288" r:id="rId30"/>
    <p:sldId id="291" r:id="rId31"/>
    <p:sldId id="29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239771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AE62E6D-B46A-4E28-B8B5-6F44C9312076}"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195860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2395821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79433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734168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1636007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99105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4028633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2014807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1593927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1708961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E62E6D-B46A-4E28-B8B5-6F44C9312076}"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302844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E62E6D-B46A-4E28-B8B5-6F44C9312076}" type="datetimeFigureOut">
              <a:rPr lang="en-US" smtClean="0"/>
              <a:t>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123974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195485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1782268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FAE62E6D-B46A-4E28-B8B5-6F44C9312076}" type="datetimeFigureOut">
              <a:rPr lang="en-US" smtClean="0"/>
              <a:t>12/3/2018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887914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AE62E6D-B46A-4E28-B8B5-6F44C9312076}"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BCB642-6466-41EC-8238-DFF656F04682}" type="slidenum">
              <a:rPr lang="en-US" smtClean="0"/>
              <a:t>‹#›</a:t>
            </a:fld>
            <a:endParaRPr lang="en-US"/>
          </a:p>
        </p:txBody>
      </p:sp>
    </p:spTree>
    <p:extLst>
      <p:ext uri="{BB962C8B-B14F-4D97-AF65-F5344CB8AC3E}">
        <p14:creationId xmlns:p14="http://schemas.microsoft.com/office/powerpoint/2010/main" val="3138003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AE62E6D-B46A-4E28-B8B5-6F44C9312076}" type="datetimeFigureOut">
              <a:rPr lang="en-US" smtClean="0"/>
              <a:t>12/3/2018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BCB642-6466-41EC-8238-DFF656F04682}" type="slidenum">
              <a:rPr lang="en-US" smtClean="0"/>
              <a:t>‹#›</a:t>
            </a:fld>
            <a:endParaRPr lang="en-US"/>
          </a:p>
        </p:txBody>
      </p:sp>
    </p:spTree>
    <p:extLst>
      <p:ext uri="{BB962C8B-B14F-4D97-AF65-F5344CB8AC3E}">
        <p14:creationId xmlns:p14="http://schemas.microsoft.com/office/powerpoint/2010/main" val="375456616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2C00-9C71-489E-BB29-B97230EEE395}"/>
              </a:ext>
            </a:extLst>
          </p:cNvPr>
          <p:cNvSpPr>
            <a:spLocks noGrp="1"/>
          </p:cNvSpPr>
          <p:nvPr>
            <p:ph type="ctrTitle"/>
          </p:nvPr>
        </p:nvSpPr>
        <p:spPr>
          <a:xfrm>
            <a:off x="1451517" y="1052384"/>
            <a:ext cx="8825658" cy="3329581"/>
          </a:xfrm>
        </p:spPr>
        <p:txBody>
          <a:bodyPr/>
          <a:lstStyle/>
          <a:p>
            <a:r>
              <a:rPr lang="en-US" sz="4000" b="1" dirty="0">
                <a:solidFill>
                  <a:schemeClr val="tx1"/>
                </a:solidFill>
                <a:latin typeface="Arial" panose="020B0604020202020204" pitchFamily="34" charset="0"/>
                <a:cs typeface="Arial" panose="020B0604020202020204" pitchFamily="34" charset="0"/>
              </a:rPr>
              <a:t>HEAVY-LIGHT DECOMPOSITION</a:t>
            </a:r>
            <a:br>
              <a:rPr lang="en-US" sz="4800" dirty="0">
                <a:solidFill>
                  <a:schemeClr val="tx1"/>
                </a:solidFill>
                <a:latin typeface="Arial" panose="020B0604020202020204" pitchFamily="34" charset="0"/>
                <a:cs typeface="Arial" panose="020B0604020202020204" pitchFamily="34" charset="0"/>
              </a:rPr>
            </a:br>
            <a:r>
              <a:rPr lang="en-US" sz="4800" dirty="0">
                <a:solidFill>
                  <a:schemeClr val="tx1"/>
                </a:solidFill>
                <a:latin typeface="Arial" panose="020B0604020202020204" pitchFamily="34" charset="0"/>
                <a:cs typeface="Arial" panose="020B0604020202020204" pitchFamily="34" charset="0"/>
              </a:rPr>
              <a:t>     </a:t>
            </a:r>
            <a:r>
              <a:rPr lang="en-US" sz="3600" b="1" dirty="0">
                <a:solidFill>
                  <a:schemeClr val="tx1"/>
                </a:solidFill>
                <a:latin typeface="Adobe Caslon Pro Bold" panose="0205070206050A020403" pitchFamily="18" charset="0"/>
                <a:cs typeface="Arial" panose="020B0604020202020204" pitchFamily="34" charset="0"/>
              </a:rPr>
              <a:t>&amp;</a:t>
            </a:r>
            <a:br>
              <a:rPr lang="en-US" sz="4800" dirty="0">
                <a:solidFill>
                  <a:schemeClr val="tx1"/>
                </a:solidFill>
                <a:latin typeface="Arial" panose="020B0604020202020204" pitchFamily="34" charset="0"/>
                <a:cs typeface="Arial" panose="020B0604020202020204" pitchFamily="34" charset="0"/>
              </a:rPr>
            </a:br>
            <a:r>
              <a:rPr lang="en-US" sz="4800" dirty="0">
                <a:solidFill>
                  <a:schemeClr val="tx1"/>
                </a:solidFill>
                <a:latin typeface="Arial" panose="020B0604020202020204" pitchFamily="34" charset="0"/>
                <a:cs typeface="Arial" panose="020B0604020202020204" pitchFamily="34" charset="0"/>
              </a:rPr>
              <a:t>        </a:t>
            </a:r>
            <a:r>
              <a:rPr lang="en-US" sz="4000" b="1" dirty="0">
                <a:solidFill>
                  <a:schemeClr val="tx1"/>
                </a:solidFill>
                <a:latin typeface="Arial" panose="020B0604020202020204" pitchFamily="34" charset="0"/>
                <a:cs typeface="Arial" panose="020B0604020202020204" pitchFamily="34" charset="0"/>
              </a:rPr>
              <a:t>CENTROID DECOMPOSITION</a:t>
            </a:r>
          </a:p>
        </p:txBody>
      </p:sp>
      <p:sp>
        <p:nvSpPr>
          <p:cNvPr id="3" name="Subtitle 2">
            <a:extLst>
              <a:ext uri="{FF2B5EF4-FFF2-40B4-BE49-F238E27FC236}">
                <a16:creationId xmlns:a16="http://schemas.microsoft.com/office/drawing/2014/main" id="{7B9945AD-B3B0-4DB2-8CC8-504F0A5C70B9}"/>
              </a:ext>
            </a:extLst>
          </p:cNvPr>
          <p:cNvSpPr>
            <a:spLocks noGrp="1"/>
          </p:cNvSpPr>
          <p:nvPr>
            <p:ph type="subTitle" idx="1"/>
          </p:nvPr>
        </p:nvSpPr>
        <p:spPr/>
        <p:txBody>
          <a:bodyPr/>
          <a:lstStyle/>
          <a:p>
            <a:pPr algn="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 TRẦN PHÚ MINH</a:t>
            </a:r>
          </a:p>
          <a:p>
            <a:pPr algn="r"/>
            <a:r>
              <a:rPr lang="en-US" dirty="0">
                <a:latin typeface="Arial" panose="020B0604020202020204" pitchFamily="34" charset="0"/>
                <a:cs typeface="Arial" panose="020B0604020202020204" pitchFamily="34" charset="0"/>
              </a:rPr>
              <a:t>MSSV : 20152502</a:t>
            </a:r>
          </a:p>
        </p:txBody>
      </p:sp>
    </p:spTree>
    <p:extLst>
      <p:ext uri="{BB962C8B-B14F-4D97-AF65-F5344CB8AC3E}">
        <p14:creationId xmlns:p14="http://schemas.microsoft.com/office/powerpoint/2010/main" val="349456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18-36E9-41CB-B161-FE73A4FDDD9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13314" name="Picture 2" descr="HÃ¬nh 4">
            <a:extLst>
              <a:ext uri="{FF2B5EF4-FFF2-40B4-BE49-F238E27FC236}">
                <a16:creationId xmlns:a16="http://schemas.microsoft.com/office/drawing/2014/main" id="{3750A49D-EB56-431F-8726-68D8E48F55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1592" y="2052638"/>
            <a:ext cx="4850591"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86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18-36E9-41CB-B161-FE73A4FDDD9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14338" name="Picture 2" descr="HÃ¬nh 5">
            <a:extLst>
              <a:ext uri="{FF2B5EF4-FFF2-40B4-BE49-F238E27FC236}">
                <a16:creationId xmlns:a16="http://schemas.microsoft.com/office/drawing/2014/main" id="{A0BBB347-648B-443D-A713-BF467647A8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1592" y="2052638"/>
            <a:ext cx="4850591"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523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18-36E9-41CB-B161-FE73A4FDDD9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15362" name="Picture 2" descr="HÃ¬nh 6">
            <a:extLst>
              <a:ext uri="{FF2B5EF4-FFF2-40B4-BE49-F238E27FC236}">
                <a16:creationId xmlns:a16="http://schemas.microsoft.com/office/drawing/2014/main" id="{9F98F1C4-8B1F-4184-B6A7-6591772BE7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0960" y="2052638"/>
            <a:ext cx="4851856"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2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DD21-B800-47AA-BE3B-C51A2F9F2AD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16386" name="Picture 2" descr="HÃ¬nh 7">
            <a:extLst>
              <a:ext uri="{FF2B5EF4-FFF2-40B4-BE49-F238E27FC236}">
                <a16:creationId xmlns:a16="http://schemas.microsoft.com/office/drawing/2014/main" id="{34E78840-534E-449F-B0C7-9CC9BE7923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6119" y="1853248"/>
            <a:ext cx="8909221" cy="4761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AABD51-94D7-43D9-B453-3AE93955DB03}"/>
              </a:ext>
            </a:extLst>
          </p:cNvPr>
          <p:cNvSpPr txBox="1"/>
          <p:nvPr/>
        </p:nvSpPr>
        <p:spPr>
          <a:xfrm>
            <a:off x="889686" y="2879124"/>
            <a:ext cx="8785654"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Interval Tree hay Binary-Indexed Tree lên những chuỗi này để có thể cập nhật dữ liệu hoặc trả lời các truy vấn trên một đường đi giữa 2 đỉnh trong cây.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342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DD21-B800-47AA-BE3B-C51A2F9F2AD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17410" name="Picture 2" descr="HÃ¬nh 8">
            <a:extLst>
              <a:ext uri="{FF2B5EF4-FFF2-40B4-BE49-F238E27FC236}">
                <a16:creationId xmlns:a16="http://schemas.microsoft.com/office/drawing/2014/main" id="{9431CB92-AD25-4477-B379-3E5C61052A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9549" y="2052638"/>
            <a:ext cx="4814677"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8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DD21-B800-47AA-BE3B-C51A2F9F2AD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18434" name="Picture 2" descr="HÃ¬nh 9">
            <a:extLst>
              <a:ext uri="{FF2B5EF4-FFF2-40B4-BE49-F238E27FC236}">
                <a16:creationId xmlns:a16="http://schemas.microsoft.com/office/drawing/2014/main" id="{DEF65D39-2BE9-4E1D-A2D9-C6624D4AD5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9549" y="2052638"/>
            <a:ext cx="4814677"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957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DD21-B800-47AA-BE3B-C51A2F9F2AD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19458" name="Picture 2" descr="HÃ¬nh 10">
            <a:extLst>
              <a:ext uri="{FF2B5EF4-FFF2-40B4-BE49-F238E27FC236}">
                <a16:creationId xmlns:a16="http://schemas.microsoft.com/office/drawing/2014/main" id="{B31D1502-9FF8-4698-9BC6-5099C9F163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9549" y="2052638"/>
            <a:ext cx="4814677"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1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14EA0-E17B-4E20-8CB1-889BBF9EDA3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20482" name="Picture 2" descr="HÃ¬nh 11">
            <a:extLst>
              <a:ext uri="{FF2B5EF4-FFF2-40B4-BE49-F238E27FC236}">
                <a16:creationId xmlns:a16="http://schemas.microsoft.com/office/drawing/2014/main" id="{93270EFF-E99D-42C4-B9F8-7A2A71C711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9549" y="2052638"/>
            <a:ext cx="4814677"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5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4FC4-6E46-4960-BDFE-C2B4CF7E183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21506" name="Picture 2" descr="HÃ¬nh 12">
            <a:extLst>
              <a:ext uri="{FF2B5EF4-FFF2-40B4-BE49-F238E27FC236}">
                <a16:creationId xmlns:a16="http://schemas.microsoft.com/office/drawing/2014/main" id="{63509687-CC9A-4E80-B406-5662C92E19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3647" y="2052638"/>
            <a:ext cx="4706482"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955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B0BA-18BB-469B-8D16-EA5B1056F9D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sp>
        <p:nvSpPr>
          <p:cNvPr id="3" name="Content Placeholder 2">
            <a:extLst>
              <a:ext uri="{FF2B5EF4-FFF2-40B4-BE49-F238E27FC236}">
                <a16:creationId xmlns:a16="http://schemas.microsoft.com/office/drawing/2014/main" id="{4C8FF2BE-9176-42CC-8AB3-E78918BE6217}"/>
              </a:ext>
            </a:extLst>
          </p:cNvPr>
          <p:cNvSpPr>
            <a:spLocks noGrp="1"/>
          </p:cNvSpPr>
          <p:nvPr>
            <p:ph idx="1"/>
          </p:nvPr>
        </p:nvSpPr>
        <p:spPr/>
        <p:txBody>
          <a:bodyPr/>
          <a:lstStyle/>
          <a:p>
            <a:pPr marL="0" indent="0">
              <a:buNone/>
            </a:pPr>
            <a:r>
              <a:rPr lang="vi-VN" dirty="0">
                <a:latin typeface="Arial" panose="020B0604020202020204" pitchFamily="34" charset="0"/>
                <a:cs typeface="Arial" panose="020B0604020202020204" pitchFamily="34" charset="0"/>
              </a:rPr>
              <a:t>Với một cây có n đỉnh, khi đi từ đỉnh gốc đến một đỉnh lá bằng một đường đi bất kì thì số lần chúng ta phải nhảy chuỗi sẽ không vượt quá log(n)</a:t>
            </a:r>
            <a:endParaRPr lang="en-US" dirty="0">
              <a:latin typeface="Arial" panose="020B0604020202020204" pitchFamily="34" charset="0"/>
              <a:cs typeface="Arial" panose="020B0604020202020204" pitchFamily="34" charset="0"/>
            </a:endParaRPr>
          </a:p>
          <a:p>
            <a:pPr marL="0" indent="0">
              <a:buNone/>
            </a:pPr>
            <a:r>
              <a:rPr lang="en-US" b="1" dirty="0" err="1">
                <a:latin typeface="Arial" panose="020B0604020202020204" pitchFamily="34" charset="0"/>
                <a:cs typeface="Arial" panose="020B0604020202020204" pitchFamily="34" charset="0"/>
              </a:rPr>
              <a:t>Chứng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minh</a:t>
            </a:r>
            <a:r>
              <a:rPr lang="en-US" b="1"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sang </a:t>
            </a:r>
            <a:r>
              <a:rPr lang="en-US" dirty="0" err="1">
                <a:latin typeface="Arial" panose="020B0604020202020204" pitchFamily="34" charset="0"/>
                <a:cs typeface="Arial" panose="020B0604020202020204" pitchFamily="34" charset="0"/>
              </a:rPr>
              <a:t>chuỗi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chắn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đỉnh</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th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ờng</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K</a:t>
            </a:r>
            <a:r>
              <a:rPr lang="vi-VN" dirty="0">
                <a:latin typeface="Arial" panose="020B0604020202020204" pitchFamily="34" charset="0"/>
                <a:cs typeface="Arial" panose="020B0604020202020204" pitchFamily="34" charset="0"/>
              </a:rPr>
              <a:t>hi nhảy từ một đỉnh bất kì đến đỉnh con thường của nó thông qua cạnh thường thì số lượng đỉnh con có thể đi được sẽ giảm đi xuống còn tối đa một nửa so với ban đầu </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t>
            </a:r>
            <a:r>
              <a:rPr lang="vi-VN" dirty="0">
                <a:latin typeface="Arial" panose="020B0604020202020204" pitchFamily="34" charset="0"/>
                <a:cs typeface="Arial" panose="020B0604020202020204" pitchFamily="34" charset="0"/>
              </a:rPr>
              <a:t>húng ta tiếp tục nhảy qua nhiều chuỗi mới thì số lượng đỉnh sẽ giảm theo bội của 2</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003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08C0-0313-42B2-B3D6-360C7E3ABC1D}"/>
              </a:ext>
            </a:extLst>
          </p:cNvPr>
          <p:cNvSpPr>
            <a:spLocks noGrp="1"/>
          </p:cNvSpPr>
          <p:nvPr>
            <p:ph type="title"/>
          </p:nvPr>
        </p:nvSpPr>
        <p:spPr>
          <a:xfrm>
            <a:off x="646111" y="403291"/>
            <a:ext cx="9404723" cy="1400530"/>
          </a:xfrm>
        </p:spPr>
        <p:txBody>
          <a:bodyPr/>
          <a:lstStyle/>
          <a:p>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13A91C6-BA1B-4427-B2D7-06504B91D318}"/>
              </a:ext>
            </a:extLst>
          </p:cNvPr>
          <p:cNvSpPr>
            <a:spLocks noGrp="1"/>
          </p:cNvSpPr>
          <p:nvPr>
            <p:ph idx="1"/>
          </p:nvPr>
        </p:nvSpPr>
        <p:spPr>
          <a:xfrm>
            <a:off x="1103312" y="2052918"/>
            <a:ext cx="8946541" cy="2444941"/>
          </a:xfrm>
        </p:spPr>
        <p:txBody>
          <a:bodyPr/>
          <a:lstStyle/>
          <a:p>
            <a:r>
              <a:rPr lang="vi-VN" dirty="0">
                <a:latin typeface="Arial" panose="020B0604020202020204" pitchFamily="34" charset="0"/>
                <a:cs typeface="Arial" panose="020B0604020202020204" pitchFamily="34" charset="0"/>
              </a:rPr>
              <a:t>Cây là một đồ thị mà trong đó hai đỉnh bất kì đều được nối với nhau bằng đúng một đường </a:t>
            </a:r>
            <a:r>
              <a:rPr lang="en-US" dirty="0" err="1">
                <a:latin typeface="Arial" panose="020B0604020202020204" pitchFamily="34" charset="0"/>
                <a:cs typeface="Arial" panose="020B0604020202020204" pitchFamily="34" charset="0"/>
              </a:rPr>
              <a:t>đi</a:t>
            </a:r>
            <a:endParaRPr lang="vi-VN" dirty="0">
              <a:latin typeface="Arial" panose="020B0604020202020204" pitchFamily="34" charset="0"/>
              <a:cs typeface="Arial" panose="020B0604020202020204" pitchFamily="34" charset="0"/>
            </a:endParaRPr>
          </a:p>
          <a:p>
            <a:r>
              <a:rPr lang="vi-VN" dirty="0">
                <a:latin typeface="Arial" panose="020B0604020202020204" pitchFamily="34" charset="0"/>
                <a:cs typeface="Arial" panose="020B0604020202020204" pitchFamily="34" charset="0"/>
              </a:rPr>
              <a:t>Cấu trúc cây được ứng dụng trong các giải thuật tìm kiếm, giải thuật sắp xếp và nhiều bài toán khác</a:t>
            </a:r>
            <a:endParaRPr lang="en-US" dirty="0">
              <a:latin typeface="Arial" panose="020B0604020202020204" pitchFamily="34" charset="0"/>
              <a:cs typeface="Arial" panose="020B0604020202020204" pitchFamily="34" charset="0"/>
            </a:endParaRPr>
          </a:p>
          <a:p>
            <a:r>
              <a:rPr lang="vi-VN" dirty="0">
                <a:latin typeface="Arial" panose="020B0604020202020204" pitchFamily="34" charset="0"/>
                <a:cs typeface="Arial" panose="020B0604020202020204" pitchFamily="34" charset="0"/>
              </a:rPr>
              <a:t>Cây được sử dụng rộng rãi trong các cấu trúc dữ liệu của ngành khoa học máy</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tính như </a:t>
            </a:r>
            <a:r>
              <a:rPr lang="vi-VN" b="1" dirty="0">
                <a:latin typeface="Arial" panose="020B0604020202020204" pitchFamily="34" charset="0"/>
                <a:cs typeface="Arial" panose="020B0604020202020204" pitchFamily="34" charset="0"/>
              </a:rPr>
              <a:t>cây nhị phân</a:t>
            </a:r>
            <a:r>
              <a:rPr lang="vi-VN" dirty="0">
                <a:latin typeface="Arial" panose="020B0604020202020204" pitchFamily="34" charset="0"/>
                <a:cs typeface="Arial" panose="020B0604020202020204" pitchFamily="34" charset="0"/>
              </a:rPr>
              <a:t>, đống, trie, cây Huffman cho nén dữ liệu, v.v...</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068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CE3E-011D-4874-BCBC-D19E88A47DA7}"/>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Centroid Decomposition</a:t>
            </a:r>
          </a:p>
        </p:txBody>
      </p:sp>
      <p:sp>
        <p:nvSpPr>
          <p:cNvPr id="3" name="Content Placeholder 2">
            <a:extLst>
              <a:ext uri="{FF2B5EF4-FFF2-40B4-BE49-F238E27FC236}">
                <a16:creationId xmlns:a16="http://schemas.microsoft.com/office/drawing/2014/main" id="{6AAFA319-1B2A-481A-AC6F-6BFCBE75075D}"/>
              </a:ext>
            </a:extLst>
          </p:cNvPr>
          <p:cNvSpPr>
            <a:spLocks noGrp="1"/>
          </p:cNvSpPr>
          <p:nvPr>
            <p:ph idx="1"/>
          </p:nvPr>
        </p:nvSpPr>
        <p:spPr>
          <a:xfrm>
            <a:off x="992534" y="1509221"/>
            <a:ext cx="8946541" cy="4195481"/>
          </a:xfrm>
        </p:spPr>
        <p:txBody>
          <a:bodyPr/>
          <a:lstStyle/>
          <a:p>
            <a:r>
              <a:rPr lang="vi-VN" dirty="0">
                <a:latin typeface="Arial" panose="020B0604020202020204" pitchFamily="34" charset="0"/>
                <a:cs typeface="Arial" panose="020B0604020202020204" pitchFamily="34" charset="0"/>
              </a:rPr>
              <a:t>Centroid Decompositon là một thuật toán chia để trị được sử dụng trên cây và hữu</a:t>
            </a:r>
            <a:br>
              <a:rPr lang="vi-VN" dirty="0">
                <a:latin typeface="Arial" panose="020B0604020202020204" pitchFamily="34" charset="0"/>
                <a:cs typeface="Arial" panose="020B0604020202020204" pitchFamily="34" charset="0"/>
              </a:rPr>
            </a:br>
            <a:r>
              <a:rPr lang="vi-VN" dirty="0">
                <a:latin typeface="Arial" panose="020B0604020202020204" pitchFamily="34" charset="0"/>
                <a:cs typeface="Arial" panose="020B0604020202020204" pitchFamily="34" charset="0"/>
              </a:rPr>
              <a:t>ích với rất nhiều bài toán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Cho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centroid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br>
              <a:rPr lang="en-US"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N/2</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đỉnh</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23556" name="Picture 4" descr="main-qimg-5a7d9d742cb89fea31a92418065f75d1-c">
            <a:extLst>
              <a:ext uri="{FF2B5EF4-FFF2-40B4-BE49-F238E27FC236}">
                <a16:creationId xmlns:a16="http://schemas.microsoft.com/office/drawing/2014/main" id="{CA7F75C6-F142-42E4-8434-3BC9079ED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865" y="3713206"/>
            <a:ext cx="5448300" cy="237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344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1DC1-B669-422F-A6B8-A8BA519FE2BF}"/>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Centroid Decomposition</a:t>
            </a:r>
          </a:p>
        </p:txBody>
      </p:sp>
      <p:sp>
        <p:nvSpPr>
          <p:cNvPr id="3" name="Content Placeholder 2">
            <a:extLst>
              <a:ext uri="{FF2B5EF4-FFF2-40B4-BE49-F238E27FC236}">
                <a16:creationId xmlns:a16="http://schemas.microsoft.com/office/drawing/2014/main" id="{ED0B25AE-3FDB-49EF-B51E-0D66F644A0AD}"/>
              </a:ext>
            </a:extLst>
          </p:cNvPr>
          <p:cNvSpPr>
            <a:spLocks noGrp="1"/>
          </p:cNvSpPr>
          <p:nvPr>
            <p:ph idx="1"/>
          </p:nvPr>
        </p:nvSpPr>
        <p:spPr/>
        <p:txBody>
          <a:bodyPr/>
          <a:lstStyle/>
          <a:p>
            <a:r>
              <a:rPr lang="vi-VN" dirty="0">
                <a:latin typeface="Arial" panose="020B0604020202020204" pitchFamily="34" charset="0"/>
                <a:cs typeface="Arial" panose="020B0604020202020204" pitchFamily="34" charset="0"/>
              </a:rPr>
              <a:t>Khi tháo gỡ centroid, cây góc sẽ bị phân rã thành nhiều cây khác nhau.</a:t>
            </a:r>
            <a:br>
              <a:rPr lang="vi-VN" dirty="0">
                <a:latin typeface="Arial" panose="020B0604020202020204" pitchFamily="34" charset="0"/>
                <a:cs typeface="Arial" panose="020B0604020202020204" pitchFamily="34" charset="0"/>
              </a:rPr>
            </a:br>
            <a:r>
              <a:rPr lang="vi-VN" dirty="0">
                <a:latin typeface="Arial" panose="020B0604020202020204" pitchFamily="34" charset="0"/>
                <a:cs typeface="Arial" panose="020B0604020202020204" pitchFamily="34" charset="0"/>
              </a:rPr>
              <a:t>Mỗi cây có không nhiều hơn N/2 đỉnh. Ta sẽ dùng centroid này để làm gốc cho Centroid Tree, đệ quy để phân rã các cây mới hình thành và dùng centroid của</a:t>
            </a:r>
            <a:br>
              <a:rPr lang="vi-VN" dirty="0">
                <a:latin typeface="Arial" panose="020B0604020202020204" pitchFamily="34" charset="0"/>
                <a:cs typeface="Arial" panose="020B0604020202020204" pitchFamily="34" charset="0"/>
              </a:rPr>
            </a:br>
            <a:r>
              <a:rPr lang="vi-VN" dirty="0">
                <a:latin typeface="Arial" panose="020B0604020202020204" pitchFamily="34" charset="0"/>
                <a:cs typeface="Arial" panose="020B0604020202020204" pitchFamily="34" charset="0"/>
              </a:rPr>
              <a:t>các cây này làm con của gốc Centroid Tree. Cuối cùng chúng ta có được một Centroid Tree từ cây đã cho ban đầu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765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FDF1-40EA-41DC-9AA7-C725874233F1}"/>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Centroid Decomposition</a:t>
            </a:r>
          </a:p>
        </p:txBody>
      </p:sp>
      <p:pic>
        <p:nvPicPr>
          <p:cNvPr id="24578" name="Picture 2" descr="main-qimg-5d8bb15c7974f9276a9489b374694348">
            <a:extLst>
              <a:ext uri="{FF2B5EF4-FFF2-40B4-BE49-F238E27FC236}">
                <a16:creationId xmlns:a16="http://schemas.microsoft.com/office/drawing/2014/main" id="{9864B0A3-24C9-4C8A-8893-127CE907F4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2791" y="1748767"/>
            <a:ext cx="7288279" cy="383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617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FDF1-40EA-41DC-9AA7-C725874233F1}"/>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Centroid Decomposition</a:t>
            </a:r>
          </a:p>
        </p:txBody>
      </p:sp>
      <p:pic>
        <p:nvPicPr>
          <p:cNvPr id="25602" name="Picture 2" descr="main-qimg-559750a647ad7568f0c9b720ca44ed10-c.jpg">
            <a:extLst>
              <a:ext uri="{FF2B5EF4-FFF2-40B4-BE49-F238E27FC236}">
                <a16:creationId xmlns:a16="http://schemas.microsoft.com/office/drawing/2014/main" id="{AB58699C-E058-4723-9A84-D8855EFD70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1443" y="2026508"/>
            <a:ext cx="8131956" cy="383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378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FDF1-40EA-41DC-9AA7-C725874233F1}"/>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Centroid Decomposition</a:t>
            </a:r>
          </a:p>
        </p:txBody>
      </p:sp>
      <p:sp>
        <p:nvSpPr>
          <p:cNvPr id="3" name="Content Placeholder 2">
            <a:extLst>
              <a:ext uri="{FF2B5EF4-FFF2-40B4-BE49-F238E27FC236}">
                <a16:creationId xmlns:a16="http://schemas.microsoft.com/office/drawing/2014/main" id="{B11BB964-BA46-4931-9848-D8FC4505C1B2}"/>
              </a:ext>
            </a:extLst>
          </p:cNvPr>
          <p:cNvSpPr>
            <a:spLocks noGrp="1"/>
          </p:cNvSpPr>
          <p:nvPr>
            <p:ph idx="1"/>
          </p:nvPr>
        </p:nvSpPr>
        <p:spPr/>
        <p:txBody>
          <a:bodyPr/>
          <a:lstStyle/>
          <a:p>
            <a:pPr marL="0" indent="0">
              <a:buNone/>
            </a:pPr>
            <a:r>
              <a:rPr lang="en-US" sz="2400" b="1" dirty="0" err="1">
                <a:latin typeface="Arial" panose="020B0604020202020204" pitchFamily="34" charset="0"/>
                <a:cs typeface="Arial" panose="020B0604020202020204" pitchFamily="34" charset="0"/>
              </a:rPr>
              <a:t>Tính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chất</a:t>
            </a:r>
            <a:r>
              <a:rPr lang="en-US" sz="2400" b="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a:p>
            <a:pPr fontAlgn="base">
              <a:buFont typeface="Wingdings" panose="05000000000000000000" pitchFamily="2" charset="2"/>
              <a:buChar char="§"/>
            </a:pPr>
            <a:r>
              <a:rPr lang="vi-VN" dirty="0">
                <a:latin typeface="Arial" panose="020B0604020202020204" pitchFamily="34" charset="0"/>
                <a:cs typeface="Arial" panose="020B0604020202020204" pitchFamily="34" charset="0"/>
              </a:rPr>
              <a:t>Centroid Tree chứa tất cả _N_ đỉnh của cây ban đầu.</a:t>
            </a:r>
          </a:p>
          <a:p>
            <a:pPr fontAlgn="base">
              <a:buFont typeface="Wingdings" panose="05000000000000000000" pitchFamily="2" charset="2"/>
              <a:buChar char="§"/>
            </a:pPr>
            <a:r>
              <a:rPr lang="vi-VN" dirty="0">
                <a:latin typeface="Arial" panose="020B0604020202020204" pitchFamily="34" charset="0"/>
                <a:cs typeface="Arial" panose="020B0604020202020204" pitchFamily="34" charset="0"/>
              </a:rPr>
              <a:t>Centroid Tree có chiều cao lớn nhất là _O(logN).</a:t>
            </a:r>
          </a:p>
          <a:p>
            <a:pPr fontAlgn="base">
              <a:buFont typeface="Wingdings" panose="05000000000000000000" pitchFamily="2" charset="2"/>
              <a:buChar char="§"/>
            </a:pPr>
            <a:r>
              <a:rPr lang="vi-VN" dirty="0">
                <a:latin typeface="Arial" panose="020B0604020202020204" pitchFamily="34" charset="0"/>
                <a:cs typeface="Arial" panose="020B0604020202020204" pitchFamily="34" charset="0"/>
              </a:rPr>
              <a:t>Chọn 2 đỉnh A và B bất kì trong đồ thị ban đầu thì đường đi giữa chúng có thể được chia thành A -&gt; C và C -&gt; B với C là LCA(Cha chung gần nhất của A và B trên Centroid Tree).</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470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5F5A-DA78-45C9-9BD4-2A79D9260C37}"/>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FEE6304-BA99-4EB6-9D42-A9A653215F8B}"/>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QTREE 3</a:t>
            </a:r>
          </a:p>
          <a:p>
            <a:r>
              <a:rPr lang="en-US" dirty="0">
                <a:latin typeface="Arial" panose="020B0604020202020204" pitchFamily="34" charset="0"/>
                <a:cs typeface="Arial" panose="020B0604020202020204" pitchFamily="34" charset="0"/>
              </a:rPr>
              <a:t>Xenia and Tree</a:t>
            </a:r>
          </a:p>
        </p:txBody>
      </p:sp>
    </p:spTree>
    <p:extLst>
      <p:ext uri="{BB962C8B-B14F-4D97-AF65-F5344CB8AC3E}">
        <p14:creationId xmlns:p14="http://schemas.microsoft.com/office/powerpoint/2010/main" val="419608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D69C-A998-48B8-B095-DA4DA01DBCB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QTREE 3</a:t>
            </a:r>
            <a:br>
              <a:rPr lang="en-US"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https://vn.spoj.com/problems/QTREE3</a:t>
            </a:r>
            <a:endParaRPr lang="en-US"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F6EB11DA-0EA7-4623-ADF5-4525E75866E4}"/>
              </a:ext>
            </a:extLst>
          </p:cNvPr>
          <p:cNvSpPr>
            <a:spLocks noGrp="1"/>
          </p:cNvSpPr>
          <p:nvPr>
            <p:ph idx="1"/>
          </p:nvPr>
        </p:nvSpPr>
        <p:spPr>
          <a:xfrm>
            <a:off x="1103312" y="1853248"/>
            <a:ext cx="9832418" cy="4395151"/>
          </a:xfrm>
          <a:solidFill>
            <a:schemeClr val="tx2"/>
          </a:solidFill>
        </p:spPr>
        <p:txBody>
          <a:bodyPr>
            <a:normAutofit fontScale="92500" lnSpcReduction="20000"/>
          </a:bodyPr>
          <a:lstStyle/>
          <a:p>
            <a:pPr marL="0" indent="0">
              <a:buNone/>
            </a:pPr>
            <a:r>
              <a:rPr lang="vi-VN" b="1" dirty="0">
                <a:solidFill>
                  <a:schemeClr val="bg1"/>
                </a:solidFill>
                <a:latin typeface="Arial" panose="020B0604020202020204" pitchFamily="34" charset="0"/>
                <a:cs typeface="Arial" panose="020B0604020202020204" pitchFamily="34" charset="0"/>
              </a:rPr>
              <a:t>Cho một cây (đồ thị vô hướng phi chu trình) có N nút. Các nút của cây được đánh số từ 1 đến N. Ban đầu, mỗi nút đều có màu trắng.</a:t>
            </a:r>
            <a:r>
              <a:rPr lang="en-US" b="1" dirty="0">
                <a:solidFill>
                  <a:schemeClr val="bg1"/>
                </a:solidFill>
                <a:latin typeface="Arial" panose="020B0604020202020204" pitchFamily="34" charset="0"/>
                <a:cs typeface="Arial" panose="020B0604020202020204" pitchFamily="34" charset="0"/>
              </a:rPr>
              <a:t> </a:t>
            </a:r>
            <a:r>
              <a:rPr lang="vi-VN" b="1" dirty="0">
                <a:solidFill>
                  <a:schemeClr val="bg1"/>
                </a:solidFill>
                <a:latin typeface="Arial" panose="020B0604020202020204" pitchFamily="34" charset="0"/>
                <a:cs typeface="Arial" panose="020B0604020202020204" pitchFamily="34" charset="0"/>
              </a:rPr>
              <a:t>Bạn phải thực hiện các thao tác có dạng sau:</a:t>
            </a:r>
          </a:p>
          <a:p>
            <a:pPr>
              <a:buFont typeface="Wingdings" panose="05000000000000000000" pitchFamily="2" charset="2"/>
              <a:buChar char="§"/>
            </a:pPr>
            <a:r>
              <a:rPr lang="vi-VN" b="1" dirty="0">
                <a:solidFill>
                  <a:schemeClr val="bg1"/>
                </a:solidFill>
                <a:latin typeface="Arial" panose="020B0604020202020204" pitchFamily="34" charset="0"/>
                <a:cs typeface="Arial" panose="020B0604020202020204" pitchFamily="34" charset="0"/>
              </a:rPr>
              <a:t>0 i</a:t>
            </a:r>
            <a:r>
              <a:rPr lang="vi-VN" dirty="0">
                <a:solidFill>
                  <a:schemeClr val="bg1"/>
                </a:solidFill>
                <a:latin typeface="Arial" panose="020B0604020202020204" pitchFamily="34" charset="0"/>
                <a:cs typeface="Arial" panose="020B0604020202020204" pitchFamily="34" charset="0"/>
              </a:rPr>
              <a:t>: đổi màu nút thứ i (từ đen thành trắng, hoặc từ trắng thành đen)</a:t>
            </a:r>
          </a:p>
          <a:p>
            <a:pPr>
              <a:buFont typeface="Wingdings" panose="05000000000000000000" pitchFamily="2" charset="2"/>
              <a:buChar char="§"/>
            </a:pPr>
            <a:r>
              <a:rPr lang="vi-VN" b="1" dirty="0">
                <a:solidFill>
                  <a:schemeClr val="bg1"/>
                </a:solidFill>
                <a:latin typeface="Arial" panose="020B0604020202020204" pitchFamily="34" charset="0"/>
                <a:cs typeface="Arial" panose="020B0604020202020204" pitchFamily="34" charset="0"/>
              </a:rPr>
              <a:t>1 v</a:t>
            </a:r>
            <a:r>
              <a:rPr lang="vi-VN" dirty="0">
                <a:solidFill>
                  <a:schemeClr val="bg1"/>
                </a:solidFill>
                <a:latin typeface="Arial" panose="020B0604020202020204" pitchFamily="34" charset="0"/>
                <a:cs typeface="Arial" panose="020B0604020202020204" pitchFamily="34" charset="0"/>
              </a:rPr>
              <a:t>: tìm chỉ số của nút đen đầu tiên trên đường đi từ nút 1 đến nút v. Nếu không tồn tại, hãy trả về -1</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0" indent="0">
              <a:buNone/>
            </a:pPr>
            <a:r>
              <a:rPr lang="en-US" b="1" dirty="0" err="1">
                <a:solidFill>
                  <a:schemeClr val="bg1"/>
                </a:solidFill>
                <a:latin typeface="Arial" panose="020B0604020202020204" pitchFamily="34" charset="0"/>
                <a:cs typeface="Arial" panose="020B0604020202020204" pitchFamily="34" charset="0"/>
              </a:rPr>
              <a:t>Dữ</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liệu</a:t>
            </a:r>
            <a:endParaRPr lang="en-US"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err="1">
                <a:solidFill>
                  <a:schemeClr val="bg1"/>
                </a:solidFill>
                <a:latin typeface="Arial" panose="020B0604020202020204" pitchFamily="34" charset="0"/>
                <a:cs typeface="Arial" panose="020B0604020202020204" pitchFamily="34" charset="0"/>
              </a:rPr>
              <a:t>Dòng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thứ</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nhất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gồm</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hai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số</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nguyên</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và</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Q</a:t>
            </a:r>
            <a:r>
              <a:rPr lang="en-US" dirty="0">
                <a:solidFill>
                  <a:schemeClr val="bg1"/>
                </a:solidFill>
                <a:latin typeface="Arial" panose="020B0604020202020204" pitchFamily="34" charset="0"/>
                <a:cs typeface="Arial" panose="020B0604020202020204" pitchFamily="34" charset="0"/>
              </a:rPr>
              <a:t>. ,</a:t>
            </a:r>
            <a:r>
              <a:rPr lang="pt-BR" dirty="0"/>
              <a:t> </a:t>
            </a:r>
            <a:r>
              <a:rPr lang="pt-BR" dirty="0">
                <a:solidFill>
                  <a:schemeClr val="bg1"/>
                </a:solidFill>
                <a:latin typeface="Arial" panose="020B0604020202020204" pitchFamily="34" charset="0"/>
                <a:cs typeface="Arial" panose="020B0604020202020204" pitchFamily="34" charset="0"/>
              </a:rPr>
              <a:t>(2 ≤ </a:t>
            </a:r>
            <a:r>
              <a:rPr lang="pt-BR" b="1" dirty="0">
                <a:solidFill>
                  <a:schemeClr val="bg1"/>
                </a:solidFill>
                <a:latin typeface="Arial" panose="020B0604020202020204" pitchFamily="34" charset="0"/>
                <a:cs typeface="Arial" panose="020B0604020202020204" pitchFamily="34" charset="0"/>
              </a:rPr>
              <a:t>N</a:t>
            </a:r>
            <a:r>
              <a:rPr lang="pt-BR" dirty="0">
                <a:solidFill>
                  <a:schemeClr val="bg1"/>
                </a:solidFill>
                <a:latin typeface="Arial" panose="020B0604020202020204" pitchFamily="34" charset="0"/>
                <a:cs typeface="Arial" panose="020B0604020202020204" pitchFamily="34" charset="0"/>
              </a:rPr>
              <a:t> ≤ 10</a:t>
            </a:r>
            <a:r>
              <a:rPr lang="pt-BR" baseline="30000" dirty="0">
                <a:solidFill>
                  <a:schemeClr val="bg1"/>
                </a:solidFill>
                <a:latin typeface="Arial" panose="020B0604020202020204" pitchFamily="34" charset="0"/>
                <a:cs typeface="Arial" panose="020B0604020202020204" pitchFamily="34" charset="0"/>
              </a:rPr>
              <a:t>5</a:t>
            </a:r>
            <a:r>
              <a:rPr lang="pt-BR" dirty="0">
                <a:solidFill>
                  <a:schemeClr val="bg1"/>
                </a:solidFill>
                <a:latin typeface="Arial" panose="020B0604020202020204" pitchFamily="34" charset="0"/>
                <a:cs typeface="Arial" panose="020B0604020202020204" pitchFamily="34" charset="0"/>
              </a:rPr>
              <a:t>, 1 ≤ </a:t>
            </a:r>
            <a:r>
              <a:rPr lang="pt-BR" b="1" dirty="0">
                <a:solidFill>
                  <a:schemeClr val="bg1"/>
                </a:solidFill>
                <a:latin typeface="Arial" panose="020B0604020202020204" pitchFamily="34" charset="0"/>
                <a:cs typeface="Arial" panose="020B0604020202020204" pitchFamily="34" charset="0"/>
              </a:rPr>
              <a:t>Q </a:t>
            </a:r>
            <a:r>
              <a:rPr lang="pt-BR" dirty="0">
                <a:solidFill>
                  <a:schemeClr val="bg1"/>
                </a:solidFill>
                <a:latin typeface="Arial" panose="020B0604020202020204" pitchFamily="34" charset="0"/>
                <a:cs typeface="Arial" panose="020B0604020202020204" pitchFamily="34" charset="0"/>
              </a:rPr>
              <a:t>≤ 4.10</a:t>
            </a:r>
            <a:r>
              <a:rPr lang="pt-BR" baseline="30000" dirty="0">
                <a:solidFill>
                  <a:schemeClr val="bg1"/>
                </a:solidFill>
                <a:latin typeface="Arial" panose="020B0604020202020204" pitchFamily="34" charset="0"/>
                <a:cs typeface="Arial" panose="020B0604020202020204" pitchFamily="34" charset="0"/>
              </a:rPr>
              <a:t>5</a:t>
            </a:r>
            <a:r>
              <a:rPr lang="pt-BR" dirty="0">
                <a:solidFill>
                  <a:schemeClr val="bg1"/>
                </a:solidFill>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N-1 </a:t>
            </a:r>
            <a:r>
              <a:rPr lang="en-US" dirty="0" err="1">
                <a:solidFill>
                  <a:schemeClr val="bg1"/>
                </a:solidFill>
                <a:latin typeface="Arial" panose="020B0604020202020204" pitchFamily="34" charset="0"/>
                <a:cs typeface="Arial" panose="020B0604020202020204" pitchFamily="34" charset="0"/>
              </a:rPr>
              <a:t>dòng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sau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mỗi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gồm</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hai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số</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nguyên</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a b</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mô</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cạnh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nối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giữa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nút</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nút</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b</a:t>
            </a:r>
            <a:r>
              <a:rPr lang="en-US" dirty="0">
                <a:solidFill>
                  <a:schemeClr val="bg1"/>
                </a:solidFill>
                <a:latin typeface="Arial" panose="020B0604020202020204" pitchFamily="34" charset="0"/>
                <a:cs typeface="Arial" panose="020B0604020202020204" pitchFamily="34" charset="0"/>
              </a:rPr>
              <a:t>.</a:t>
            </a:r>
          </a:p>
          <a:p>
            <a:pPr>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Q </a:t>
            </a:r>
            <a:r>
              <a:rPr lang="en-US" dirty="0" err="1">
                <a:solidFill>
                  <a:schemeClr val="bg1"/>
                </a:solidFill>
                <a:latin typeface="Arial" panose="020B0604020202020204" pitchFamily="34" charset="0"/>
                <a:cs typeface="Arial" panose="020B0604020202020204" pitchFamily="34" charset="0"/>
              </a:rPr>
              <a:t>dòng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sau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chứa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thao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dạng</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"0 </a:t>
            </a:r>
            <a:r>
              <a:rPr lang="en-US" b="1" dirty="0" err="1">
                <a:solidFill>
                  <a:schemeClr val="bg1"/>
                </a:solidFill>
                <a:latin typeface="Arial" panose="020B0604020202020204" pitchFamily="34" charset="0"/>
                <a:cs typeface="Arial" panose="020B0604020202020204" pitchFamily="34" charset="0"/>
              </a:rPr>
              <a:t>i</a:t>
            </a:r>
            <a:r>
              <a:rPr lang="en-US" b="1" dirty="0">
                <a:solidFill>
                  <a:schemeClr val="bg1"/>
                </a:solidFill>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hoặc</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"1 v"</a:t>
            </a:r>
            <a:r>
              <a:rPr lang="en-US" dirty="0">
                <a:solidFill>
                  <a:schemeClr val="bg1"/>
                </a:solidFill>
                <a:latin typeface="Arial" panose="020B0604020202020204" pitchFamily="34" charset="0"/>
                <a:cs typeface="Arial" panose="020B0604020202020204" pitchFamily="34" charset="0"/>
              </a:rPr>
              <a:t> (1 ≤ </a:t>
            </a:r>
            <a:r>
              <a:rPr lang="en-US" dirty="0" err="1">
                <a:solidFill>
                  <a:schemeClr val="bg1"/>
                </a:solidFill>
                <a:latin typeface="Arial" panose="020B0604020202020204" pitchFamily="34" charset="0"/>
                <a:cs typeface="Arial" panose="020B0604020202020204" pitchFamily="34" charset="0"/>
              </a:rPr>
              <a:t>i</a:t>
            </a:r>
            <a:r>
              <a:rPr lang="en-US" dirty="0">
                <a:solidFill>
                  <a:schemeClr val="bg1"/>
                </a:solidFill>
                <a:latin typeface="Arial" panose="020B0604020202020204" pitchFamily="34" charset="0"/>
                <a:cs typeface="Arial" panose="020B0604020202020204" pitchFamily="34" charset="0"/>
              </a:rPr>
              <a:t>, v ≤ N).</a:t>
            </a:r>
          </a:p>
          <a:p>
            <a:pPr marL="0" indent="0">
              <a:buNone/>
            </a:pPr>
            <a:r>
              <a:rPr lang="en-US" b="1" dirty="0" err="1">
                <a:solidFill>
                  <a:schemeClr val="bg1"/>
                </a:solidFill>
                <a:latin typeface="Arial" panose="020B0604020202020204" pitchFamily="34" charset="0"/>
                <a:cs typeface="Arial" panose="020B0604020202020204" pitchFamily="34" charset="0"/>
              </a:rPr>
              <a:t>Kết</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quả</a:t>
            </a:r>
            <a:endParaRPr lang="en-US"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err="1">
                <a:solidFill>
                  <a:schemeClr val="bg1"/>
                </a:solidFill>
                <a:latin typeface="Arial" panose="020B0604020202020204" pitchFamily="34" charset="0"/>
                <a:cs typeface="Arial" panose="020B0604020202020204" pitchFamily="34" charset="0"/>
              </a:rPr>
              <a:t>Với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mỗi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thao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dạng</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1 v</a:t>
            </a:r>
            <a:r>
              <a:rPr lang="en-US" dirty="0">
                <a:solidFill>
                  <a:schemeClr val="bg1"/>
                </a:solidFill>
                <a:latin typeface="Arial" panose="020B0604020202020204" pitchFamily="34" charset="0"/>
                <a:cs typeface="Arial" panose="020B0604020202020204" pitchFamily="34" charset="0"/>
              </a:rPr>
              <a:t>", in ra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số</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nguyên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kết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quả</a:t>
            </a:r>
            <a:r>
              <a:rPr lang="en-US" dirty="0">
                <a:solidFill>
                  <a:schemeClr val="bg1"/>
                </a:solidFill>
                <a:latin typeface="Arial" panose="020B0604020202020204" pitchFamily="34" charset="0"/>
                <a:cs typeface="Arial" panose="020B0604020202020204" pitchFamily="34" charset="0"/>
              </a:rPr>
              <a:t>.</a:t>
            </a:r>
          </a:p>
          <a:p>
            <a:endParaRPr lang="vi-V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7022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D69C-A998-48B8-B095-DA4DA01DBCB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QTREE 3</a:t>
            </a:r>
            <a:br>
              <a:rPr lang="en-US"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https://vn.spoj.com/problems/QTREE3</a:t>
            </a:r>
            <a:endParaRPr lang="en-US"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C84FEB9C-3D93-49E5-A8C9-609609E92D78}"/>
              </a:ext>
            </a:extLst>
          </p:cNvPr>
          <p:cNvSpPr>
            <a:spLocks noGrp="1"/>
          </p:cNvSpPr>
          <p:nvPr>
            <p:ph idx="1"/>
          </p:nvPr>
        </p:nvSpPr>
        <p:spPr/>
        <p:txBody>
          <a:bodyPr>
            <a:normAutofit lnSpcReduction="10000"/>
          </a:bodyPr>
          <a:lstStyle/>
          <a:p>
            <a:pPr>
              <a:buFont typeface="Wingdings" panose="05000000000000000000" pitchFamily="2" charset="2"/>
              <a:buChar char="§"/>
            </a:pPr>
            <a:r>
              <a:rPr lang="en-US" dirty="0" err="1">
                <a:latin typeface="Arial" panose="020B0604020202020204" pitchFamily="34" charset="0"/>
                <a:cs typeface="Arial" panose="020B0604020202020204" pitchFamily="34" charset="0"/>
              </a:rPr>
              <a:t>Dựng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mảng</a:t>
            </a:r>
            <a:r>
              <a:rPr lang="en-US" dirty="0">
                <a:latin typeface="Arial" panose="020B0604020202020204" pitchFamily="34" charset="0"/>
                <a:cs typeface="Arial" panose="020B0604020202020204" pitchFamily="34" charset="0"/>
              </a:rPr>
              <a:t> HLD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interval Tree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endParaRPr lang="en-US" dirty="0">
              <a:latin typeface="Arial" panose="020B0604020202020204" pitchFamily="34" charset="0"/>
              <a:cs typeface="Arial" panose="020B0604020202020204" pitchFamily="34" charset="0"/>
            </a:endParaRPr>
          </a:p>
          <a:p>
            <a:pPr fontAlgn="base">
              <a:buFont typeface="Wingdings" panose="05000000000000000000" pitchFamily="2" charset="2"/>
              <a:buChar char="§"/>
            </a:pPr>
            <a:r>
              <a:rPr lang="vi-VN" dirty="0">
                <a:latin typeface="Arial" panose="020B0604020202020204" pitchFamily="34" charset="0"/>
                <a:cs typeface="Arial" panose="020B0604020202020204" pitchFamily="34" charset="0"/>
              </a:rPr>
              <a:t>Với thao tác Update nút u :</a:t>
            </a:r>
          </a:p>
          <a:p>
            <a:pPr lvl="1" fontAlgn="base">
              <a:buFont typeface="Wingdings" panose="05000000000000000000" pitchFamily="2" charset="2"/>
              <a:buChar char="§"/>
            </a:pPr>
            <a:r>
              <a:rPr lang="vi-VN" dirty="0">
                <a:latin typeface="Arial" panose="020B0604020202020204" pitchFamily="34" charset="0"/>
                <a:cs typeface="Arial" panose="020B0604020202020204" pitchFamily="34" charset="0"/>
              </a:rPr>
              <a:t>nút </a:t>
            </a:r>
            <a:r>
              <a:rPr lang="en-US" dirty="0">
                <a:latin typeface="Arial" panose="020B0604020202020204" pitchFamily="34" charset="0"/>
                <a:ea typeface="Adobe Kaiti Std R" panose="02020400000000000000" pitchFamily="18" charset="-128"/>
                <a:cs typeface="Arial" panose="020B0604020202020204" pitchFamily="34" charset="0"/>
              </a:rPr>
              <a:t>k = Pt[Ph[u]] </a:t>
            </a:r>
            <a:r>
              <a:rPr lang="en-US" dirty="0" err="1">
                <a:latin typeface="Arial" panose="020B0604020202020204" pitchFamily="34" charset="0"/>
                <a:ea typeface="Adobe Kaiti Std R" panose="02020400000000000000" pitchFamily="18" charset="-128"/>
                <a:cs typeface="Arial" panose="020B0604020202020204" pitchFamily="34" charset="0"/>
              </a:rPr>
              <a:t>biểu</a:t>
            </a:r>
            <a:r>
              <a:rPr lang="en-US" dirty="0">
                <a:latin typeface="Arial" panose="020B0604020202020204" pitchFamily="34" charset="0"/>
                <a:ea typeface="Adobe Kaiti Std R" panose="02020400000000000000" pitchFamily="18" charset="-128"/>
                <a:cs typeface="Arial" panose="020B0604020202020204" pitchFamily="34" charset="0"/>
              </a:rPr>
              <a:t> </a:t>
            </a:r>
            <a:r>
              <a:rPr lang="en-US" dirty="0" err="1">
                <a:latin typeface="Arial" panose="020B0604020202020204" pitchFamily="34" charset="0"/>
                <a:ea typeface="Adobe Kaiti Std R" panose="02020400000000000000" pitchFamily="18" charset="-128"/>
                <a:cs typeface="Arial" panose="020B0604020202020204" pitchFamily="34" charset="0"/>
              </a:rPr>
              <a:t>diễn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nốt</a:t>
            </a:r>
            <a:r>
              <a:rPr lang="vi-V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u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vi-VN" dirty="0">
                <a:latin typeface="Arial" panose="020B0604020202020204" pitchFamily="34" charset="0"/>
                <a:cs typeface="Arial" panose="020B0604020202020204" pitchFamily="34" charset="0"/>
              </a:rPr>
              <a:t>. Nếu </a:t>
            </a:r>
            <a:r>
              <a:rPr lang="en-US" dirty="0">
                <a:latin typeface="Arial" panose="020B0604020202020204" pitchFamily="34" charset="0"/>
                <a:cs typeface="Arial" panose="020B0604020202020204" pitchFamily="34" charset="0"/>
              </a:rPr>
              <a:t>IT</a:t>
            </a:r>
            <a:r>
              <a:rPr lang="vi-VN" dirty="0">
                <a:latin typeface="Arial" panose="020B0604020202020204" pitchFamily="34" charset="0"/>
                <a:cs typeface="Arial" panose="020B0604020202020204" pitchFamily="34" charset="0"/>
              </a:rPr>
              <a:t>[k] = 1e9 thì </a:t>
            </a:r>
            <a:r>
              <a:rPr lang="en-US" dirty="0">
                <a:latin typeface="Arial" panose="020B0604020202020204" pitchFamily="34" charset="0"/>
                <a:cs typeface="Arial" panose="020B0604020202020204" pitchFamily="34" charset="0"/>
              </a:rPr>
              <a:t>g</a:t>
            </a:r>
            <a:r>
              <a:rPr lang="vi-VN" dirty="0">
                <a:latin typeface="Arial" panose="020B0604020202020204" pitchFamily="34" charset="0"/>
                <a:cs typeface="Arial" panose="020B0604020202020204" pitchFamily="34" charset="0"/>
              </a:rPr>
              <a:t>án IT[k]  = T[u]</a:t>
            </a:r>
            <a:r>
              <a:rPr lang="en-US" dirty="0">
                <a:latin typeface="Arial" panose="020B0604020202020204" pitchFamily="34" charset="0"/>
                <a:cs typeface="Arial" panose="020B0604020202020204" pitchFamily="34" charset="0"/>
              </a:rPr>
              <a:t>.pos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chuỗi</a:t>
            </a:r>
            <a:r>
              <a:rPr lang="en-US" dirty="0">
                <a:latin typeface="Arial" panose="020B0604020202020204" pitchFamily="34" charset="0"/>
                <a:cs typeface="Arial" panose="020B0604020202020204" pitchFamily="34" charset="0"/>
              </a:rPr>
              <a:t> v</a:t>
            </a:r>
            <a:r>
              <a:rPr lang="vi-VN" dirty="0">
                <a:latin typeface="Arial" panose="020B0604020202020204" pitchFamily="34" charset="0"/>
                <a:cs typeface="Arial" panose="020B0604020202020204" pitchFamily="34" charset="0"/>
              </a:rPr>
              <a:t>à ngược 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IT[k] != 1e9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1e9</a:t>
            </a:r>
            <a:endParaRPr lang="vi-VN" dirty="0">
              <a:latin typeface="Arial" panose="020B0604020202020204" pitchFamily="34" charset="0"/>
              <a:cs typeface="Arial" panose="020B0604020202020204" pitchFamily="34" charset="0"/>
            </a:endParaRPr>
          </a:p>
          <a:p>
            <a:pPr fontAlgn="base">
              <a:buFont typeface="Wingdings" panose="05000000000000000000" pitchFamily="2" charset="2"/>
              <a:buChar char="§"/>
            </a:pPr>
            <a:r>
              <a:rPr lang="vi-VN" dirty="0">
                <a:latin typeface="Arial" panose="020B0604020202020204" pitchFamily="34" charset="0"/>
                <a:cs typeface="Arial" panose="020B0604020202020204" pitchFamily="34" charset="0"/>
              </a:rPr>
              <a:t>Với thao tác truy vấn u :</a:t>
            </a:r>
          </a:p>
          <a:p>
            <a:pPr lvl="1" fontAlgn="base">
              <a:buFont typeface="Wingdings" panose="05000000000000000000" pitchFamily="2" charset="2"/>
              <a:buChar char="§"/>
            </a:pPr>
            <a:r>
              <a:rPr lang="vi-VN" dirty="0">
                <a:latin typeface="Arial" panose="020B0604020202020204" pitchFamily="34" charset="0"/>
                <a:cs typeface="Arial" panose="020B0604020202020204" pitchFamily="34" charset="0"/>
              </a:rPr>
              <a:t>Truy vấn từ u về 1 theo HLD và lấy giá trị các đoạn trên </a:t>
            </a:r>
            <a:r>
              <a:rPr lang="en-US" dirty="0" err="1">
                <a:latin typeface="Arial" panose="020B0604020202020204" pitchFamily="34" charset="0"/>
                <a:cs typeface="Arial" panose="020B0604020202020204" pitchFamily="34" charset="0"/>
              </a:rPr>
              <a:t>mảng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dung Interval Tree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min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đoạn</a:t>
            </a:r>
            <a:endParaRPr lang="vi-VN" dirty="0">
              <a:latin typeface="Arial" panose="020B0604020202020204" pitchFamily="34" charset="0"/>
              <a:cs typeface="Arial" panose="020B0604020202020204" pitchFamily="34" charset="0"/>
            </a:endParaRPr>
          </a:p>
          <a:p>
            <a:pPr lvl="1" fontAlgn="base">
              <a:buFont typeface="Wingdings" panose="05000000000000000000" pitchFamily="2" charset="2"/>
              <a:buChar char="§"/>
            </a:pP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Min = 1e9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res = -1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ng</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res = H[Ph[b]+ans-1]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min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1e9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nhật</a:t>
            </a:r>
            <a:endParaRPr lang="vi-VN"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O(n) + Q  log(N) log(N)</a:t>
            </a:r>
          </a:p>
        </p:txBody>
      </p:sp>
    </p:spTree>
    <p:extLst>
      <p:ext uri="{BB962C8B-B14F-4D97-AF65-F5344CB8AC3E}">
        <p14:creationId xmlns:p14="http://schemas.microsoft.com/office/powerpoint/2010/main" val="425524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AF162-EA2B-4529-AD03-69E80B786EE8}"/>
              </a:ext>
            </a:extLst>
          </p:cNvPr>
          <p:cNvSpPr>
            <a:spLocks noGrp="1"/>
          </p:cNvSpPr>
          <p:nvPr>
            <p:ph type="title"/>
          </p:nvPr>
        </p:nvSpPr>
        <p:spPr/>
        <p:txBody>
          <a:bodyPr/>
          <a:lstStyle/>
          <a:p>
            <a:r>
              <a:rPr lang="en-US" dirty="0"/>
              <a:t>QTREE 3</a:t>
            </a:r>
            <a:br>
              <a:rPr lang="en-US" dirty="0"/>
            </a:br>
            <a:r>
              <a:rPr lang="en-US" sz="1400" dirty="0"/>
              <a:t>https://vn.spoj.com/problems/QTREE3</a:t>
            </a:r>
          </a:p>
        </p:txBody>
      </p:sp>
      <p:pic>
        <p:nvPicPr>
          <p:cNvPr id="4" name="Content Placeholder 3">
            <a:extLst>
              <a:ext uri="{FF2B5EF4-FFF2-40B4-BE49-F238E27FC236}">
                <a16:creationId xmlns:a16="http://schemas.microsoft.com/office/drawing/2014/main" id="{C1CFEFE6-8C1B-45B3-85C6-6144C465B131}"/>
              </a:ext>
            </a:extLst>
          </p:cNvPr>
          <p:cNvPicPr>
            <a:picLocks noGrp="1" noChangeAspect="1"/>
          </p:cNvPicPr>
          <p:nvPr>
            <p:ph idx="1"/>
          </p:nvPr>
        </p:nvPicPr>
        <p:blipFill>
          <a:blip r:embed="rId2"/>
          <a:stretch>
            <a:fillRect/>
          </a:stretch>
        </p:blipFill>
        <p:spPr>
          <a:xfrm>
            <a:off x="966972" y="1962858"/>
            <a:ext cx="8763000" cy="2324100"/>
          </a:xfrm>
          <a:prstGeom prst="rect">
            <a:avLst/>
          </a:prstGeom>
        </p:spPr>
      </p:pic>
    </p:spTree>
    <p:extLst>
      <p:ext uri="{BB962C8B-B14F-4D97-AF65-F5344CB8AC3E}">
        <p14:creationId xmlns:p14="http://schemas.microsoft.com/office/powerpoint/2010/main" val="294258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91D4-2CF3-4F07-9515-806181E06E4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Xenia and Tree</a:t>
            </a:r>
            <a:br>
              <a:rPr lang="en-US"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https://codeforces.com/contest/342/problem/E</a:t>
            </a:r>
          </a:p>
        </p:txBody>
      </p:sp>
      <p:sp>
        <p:nvSpPr>
          <p:cNvPr id="3" name="Content Placeholder 2">
            <a:extLst>
              <a:ext uri="{FF2B5EF4-FFF2-40B4-BE49-F238E27FC236}">
                <a16:creationId xmlns:a16="http://schemas.microsoft.com/office/drawing/2014/main" id="{EFEBC992-FC78-4D8B-BC06-1C41DED486B0}"/>
              </a:ext>
            </a:extLst>
          </p:cNvPr>
          <p:cNvSpPr>
            <a:spLocks noGrp="1"/>
          </p:cNvSpPr>
          <p:nvPr>
            <p:ph idx="1"/>
          </p:nvPr>
        </p:nvSpPr>
        <p:spPr>
          <a:xfrm>
            <a:off x="1103312" y="2052918"/>
            <a:ext cx="9943629" cy="4195481"/>
          </a:xfrm>
          <a:solidFill>
            <a:schemeClr val="tx2"/>
          </a:solidFill>
        </p:spPr>
        <p:txBody>
          <a:bodyPr>
            <a:normAutofit fontScale="92500" lnSpcReduction="10000"/>
          </a:bodyPr>
          <a:lstStyle/>
          <a:p>
            <a:pPr marL="0" indent="0">
              <a:buNone/>
            </a:pPr>
            <a:r>
              <a:rPr lang="en-US" b="1" dirty="0">
                <a:solidFill>
                  <a:schemeClr val="bg1"/>
                </a:solidFill>
                <a:latin typeface="Arial" panose="020B0604020202020204" pitchFamily="34" charset="0"/>
                <a:cs typeface="Arial" panose="020B0604020202020204" pitchFamily="34" charset="0"/>
              </a:rPr>
              <a:t>Cho </a:t>
            </a:r>
            <a:r>
              <a:rPr lang="en-US" b="1" dirty="0" err="1">
                <a:solidFill>
                  <a:schemeClr val="bg1"/>
                </a:solidFill>
                <a:latin typeface="Arial" panose="020B0604020202020204" pitchFamily="34" charset="0"/>
                <a:cs typeface="Arial" panose="020B0604020202020204" pitchFamily="34" charset="0"/>
              </a:rPr>
              <a:t>một</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cây</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N </a:t>
            </a:r>
            <a:r>
              <a:rPr lang="en-US" b="1" dirty="0" err="1">
                <a:solidFill>
                  <a:schemeClr val="bg1"/>
                </a:solidFill>
                <a:latin typeface="Arial" panose="020B0604020202020204" pitchFamily="34" charset="0"/>
                <a:cs typeface="Arial" panose="020B0604020202020204" pitchFamily="34" charset="0"/>
              </a:rPr>
              <a:t>nút</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các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nút</a:t>
            </a:r>
            <a:r>
              <a:rPr lang="en-US" b="1" dirty="0">
                <a:solidFill>
                  <a:schemeClr val="bg1"/>
                </a:solidFill>
                <a:latin typeface="Arial" panose="020B0604020202020204" pitchFamily="34" charset="0"/>
                <a:cs typeface="Arial" panose="020B0604020202020204" pitchFamily="34" charset="0"/>
              </a:rPr>
              <a:t> đ</a:t>
            </a:r>
            <a:r>
              <a:rPr lang="vi-VN" b="1" dirty="0">
                <a:solidFill>
                  <a:schemeClr val="bg1"/>
                </a:solidFill>
                <a:latin typeface="Arial" panose="020B0604020202020204" pitchFamily="34" charset="0"/>
                <a:cs typeface="Arial" panose="020B0604020202020204" pitchFamily="34" charset="0"/>
              </a:rPr>
              <a:t>ư</a:t>
            </a:r>
            <a:r>
              <a:rPr lang="en-US" b="1" dirty="0" err="1">
                <a:solidFill>
                  <a:schemeClr val="bg1"/>
                </a:solidFill>
                <a:latin typeface="Arial" panose="020B0604020202020204" pitchFamily="34" charset="0"/>
                <a:cs typeface="Arial" panose="020B0604020202020204" pitchFamily="34" charset="0"/>
              </a:rPr>
              <a:t>ợc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đánh</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số</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từ</a:t>
            </a:r>
            <a:r>
              <a:rPr lang="en-US" b="1" dirty="0">
                <a:solidFill>
                  <a:schemeClr val="bg1"/>
                </a:solidFill>
                <a:latin typeface="Arial" panose="020B0604020202020204" pitchFamily="34" charset="0"/>
                <a:cs typeface="Arial" panose="020B0604020202020204" pitchFamily="34" charset="0"/>
              </a:rPr>
              <a:t> 1 </a:t>
            </a:r>
            <a:r>
              <a:rPr lang="en-US" b="1" dirty="0" err="1">
                <a:solidFill>
                  <a:schemeClr val="bg1"/>
                </a:solidFill>
                <a:latin typeface="Arial" panose="020B0604020202020204" pitchFamily="34" charset="0"/>
                <a:cs typeface="Arial" panose="020B0604020202020204" pitchFamily="34" charset="0"/>
              </a:rPr>
              <a:t>đến</a:t>
            </a:r>
            <a:r>
              <a:rPr lang="en-US" b="1" dirty="0">
                <a:solidFill>
                  <a:schemeClr val="bg1"/>
                </a:solidFill>
                <a:latin typeface="Arial" panose="020B0604020202020204" pitchFamily="34" charset="0"/>
                <a:cs typeface="Arial" panose="020B0604020202020204" pitchFamily="34" charset="0"/>
              </a:rPr>
              <a:t> N. </a:t>
            </a:r>
            <a:r>
              <a:rPr lang="en-US" b="1" dirty="0" err="1">
                <a:solidFill>
                  <a:schemeClr val="bg1"/>
                </a:solidFill>
                <a:latin typeface="Arial" panose="020B0604020202020204" pitchFamily="34" charset="0"/>
                <a:cs typeface="Arial" panose="020B0604020202020204" pitchFamily="34" charset="0"/>
              </a:rPr>
              <a:t>Nốt</a:t>
            </a:r>
            <a:r>
              <a:rPr lang="en-US" b="1" dirty="0">
                <a:solidFill>
                  <a:schemeClr val="bg1"/>
                </a:solidFill>
                <a:latin typeface="Arial" panose="020B0604020202020204" pitchFamily="34" charset="0"/>
                <a:cs typeface="Arial" panose="020B0604020202020204" pitchFamily="34" charset="0"/>
              </a:rPr>
              <a:t> 1 đ</a:t>
            </a:r>
            <a:r>
              <a:rPr lang="vi-VN" b="1" dirty="0">
                <a:solidFill>
                  <a:schemeClr val="bg1"/>
                </a:solidFill>
                <a:latin typeface="Arial" panose="020B0604020202020204" pitchFamily="34" charset="0"/>
                <a:cs typeface="Arial" panose="020B0604020202020204" pitchFamily="34" charset="0"/>
              </a:rPr>
              <a:t>ư</a:t>
            </a:r>
            <a:r>
              <a:rPr lang="en-US" b="1" dirty="0" err="1">
                <a:solidFill>
                  <a:schemeClr val="bg1"/>
                </a:solidFill>
                <a:latin typeface="Arial" panose="020B0604020202020204" pitchFamily="34" charset="0"/>
                <a:cs typeface="Arial" panose="020B0604020202020204" pitchFamily="34" charset="0"/>
              </a:rPr>
              <a:t>ợc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tô</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màu</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đỏ</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tất</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cả</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các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nút</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còn</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lại</a:t>
            </a:r>
            <a:r>
              <a:rPr lang="en-US" b="1" dirty="0">
                <a:solidFill>
                  <a:schemeClr val="bg1"/>
                </a:solidFill>
                <a:latin typeface="Arial" panose="020B0604020202020204" pitchFamily="34" charset="0"/>
                <a:cs typeface="Arial" panose="020B0604020202020204" pitchFamily="34" charset="0"/>
              </a:rPr>
              <a:t> đ</a:t>
            </a:r>
            <a:r>
              <a:rPr lang="vi-VN" b="1" dirty="0">
                <a:solidFill>
                  <a:schemeClr val="bg1"/>
                </a:solidFill>
                <a:latin typeface="Arial" panose="020B0604020202020204" pitchFamily="34" charset="0"/>
                <a:cs typeface="Arial" panose="020B0604020202020204" pitchFamily="34" charset="0"/>
              </a:rPr>
              <a:t>ư</a:t>
            </a:r>
            <a:r>
              <a:rPr lang="en-US" b="1" dirty="0" err="1">
                <a:solidFill>
                  <a:schemeClr val="bg1"/>
                </a:solidFill>
                <a:latin typeface="Arial" panose="020B0604020202020204" pitchFamily="34" charset="0"/>
                <a:cs typeface="Arial" panose="020B0604020202020204" pitchFamily="34" charset="0"/>
              </a:rPr>
              <a:t>ợc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tô</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màu</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xanh</a:t>
            </a:r>
            <a:endParaRPr lang="en-US" b="1" dirty="0">
              <a:solidFill>
                <a:schemeClr val="bg1"/>
              </a:solidFill>
              <a:latin typeface="Arial" panose="020B0604020202020204" pitchFamily="34" charset="0"/>
              <a:cs typeface="Arial" panose="020B0604020202020204" pitchFamily="34" charset="0"/>
            </a:endParaRPr>
          </a:p>
          <a:p>
            <a:pPr marL="0" indent="0">
              <a:buNone/>
            </a:pPr>
            <a:r>
              <a:rPr lang="en-US" b="1" dirty="0">
                <a:solidFill>
                  <a:schemeClr val="bg1"/>
                </a:solidFill>
                <a:latin typeface="Arial" panose="020B0604020202020204" pitchFamily="34" charset="0"/>
                <a:cs typeface="Arial" panose="020B0604020202020204" pitchFamily="34" charset="0"/>
              </a:rPr>
              <a:t>Xenia </a:t>
            </a:r>
            <a:r>
              <a:rPr lang="en-US" b="1" dirty="0" err="1">
                <a:solidFill>
                  <a:schemeClr val="bg1"/>
                </a:solidFill>
                <a:latin typeface="Arial" panose="020B0604020202020204" pitchFamily="34" charset="0"/>
                <a:cs typeface="Arial" panose="020B0604020202020204" pitchFamily="34" charset="0"/>
              </a:rPr>
              <a:t>muốn</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thực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hiện</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các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truy</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vấn</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sau</a:t>
            </a:r>
            <a:r>
              <a:rPr lang="en-US" b="1" dirty="0">
                <a:solidFill>
                  <a:schemeClr val="bg1"/>
                </a:solidFill>
                <a:latin typeface="Arial" panose="020B0604020202020204" pitchFamily="34" charset="0"/>
                <a:cs typeface="Arial" panose="020B0604020202020204" pitchFamily="34" charset="0"/>
              </a:rPr>
              <a:t>:</a:t>
            </a:r>
          </a:p>
          <a:p>
            <a:pPr>
              <a:buFont typeface="Wingdings" panose="05000000000000000000" pitchFamily="2" charset="2"/>
              <a:buChar char="§"/>
            </a:pPr>
            <a:r>
              <a:rPr lang="en-US" dirty="0" err="1">
                <a:solidFill>
                  <a:schemeClr val="bg1"/>
                </a:solidFill>
                <a:latin typeface="Arial" panose="020B0604020202020204" pitchFamily="34" charset="0"/>
                <a:cs typeface="Arial" panose="020B0604020202020204" pitchFamily="34" charset="0"/>
              </a:rPr>
              <a:t>Tô</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nút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màu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xanh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bằng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màu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đỏ</a:t>
            </a:r>
            <a:endParaRPr lang="en-US"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err="1">
                <a:solidFill>
                  <a:schemeClr val="bg1"/>
                </a:solidFill>
                <a:latin typeface="Arial" panose="020B0604020202020204" pitchFamily="34" charset="0"/>
                <a:cs typeface="Arial" panose="020B0604020202020204" pitchFamily="34" charset="0"/>
              </a:rPr>
              <a:t>Tính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và</a:t>
            </a:r>
            <a:r>
              <a:rPr lang="en-US" dirty="0">
                <a:solidFill>
                  <a:schemeClr val="bg1"/>
                </a:solidFill>
                <a:latin typeface="Arial" panose="020B0604020202020204" pitchFamily="34" charset="0"/>
                <a:cs typeface="Arial" panose="020B0604020202020204" pitchFamily="34" charset="0"/>
              </a:rPr>
              <a:t> in </a:t>
            </a:r>
            <a:r>
              <a:rPr lang="en-US" dirty="0" err="1">
                <a:solidFill>
                  <a:schemeClr val="bg1"/>
                </a:solidFill>
                <a:latin typeface="Arial" panose="020B0604020202020204" pitchFamily="34" charset="0"/>
                <a:cs typeface="Arial" panose="020B0604020202020204" pitchFamily="34" charset="0"/>
              </a:rPr>
              <a:t>khoảng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cách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tới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nút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đỏ</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gần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nhất</a:t>
            </a:r>
            <a:endParaRPr lang="en-US" dirty="0">
              <a:solidFill>
                <a:schemeClr val="bg1"/>
              </a:solidFill>
              <a:latin typeface="Arial" panose="020B0604020202020204" pitchFamily="34" charset="0"/>
              <a:cs typeface="Arial" panose="020B0604020202020204" pitchFamily="34" charset="0"/>
            </a:endParaRPr>
          </a:p>
          <a:p>
            <a:pPr marL="0" indent="0">
              <a:buNone/>
            </a:pPr>
            <a:r>
              <a:rPr lang="en-US" b="1" dirty="0" err="1">
                <a:solidFill>
                  <a:schemeClr val="bg1"/>
                </a:solidFill>
                <a:latin typeface="Arial" panose="020B0604020202020204" pitchFamily="34" charset="0"/>
                <a:cs typeface="Arial" panose="020B0604020202020204" pitchFamily="34" charset="0"/>
              </a:rPr>
              <a:t>Dữ</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liệu</a:t>
            </a:r>
            <a:endParaRPr lang="en-US"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err="1">
                <a:solidFill>
                  <a:schemeClr val="bg1"/>
                </a:solidFill>
                <a:latin typeface="Arial" panose="020B0604020202020204" pitchFamily="34" charset="0"/>
                <a:cs typeface="Arial" panose="020B0604020202020204" pitchFamily="34" charset="0"/>
              </a:rPr>
              <a:t>Dòng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thứ</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nhất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chứa</a:t>
            </a:r>
            <a:r>
              <a:rPr lang="en-US" dirty="0">
                <a:solidFill>
                  <a:schemeClr val="bg1"/>
                </a:solidFill>
                <a:latin typeface="Arial" panose="020B0604020202020204" pitchFamily="34" charset="0"/>
                <a:cs typeface="Arial" panose="020B0604020202020204" pitchFamily="34" charset="0"/>
              </a:rPr>
              <a:t> 2 </a:t>
            </a:r>
            <a:r>
              <a:rPr lang="en-US" dirty="0" err="1">
                <a:solidFill>
                  <a:schemeClr val="bg1"/>
                </a:solidFill>
                <a:latin typeface="Arial" panose="020B0604020202020204" pitchFamily="34" charset="0"/>
                <a:cs typeface="Arial" panose="020B0604020202020204" pitchFamily="34" charset="0"/>
              </a:rPr>
              <a:t>số</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nguyên</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và</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Q</a:t>
            </a:r>
            <a:r>
              <a:rPr lang="en-US" dirty="0">
                <a:solidFill>
                  <a:schemeClr val="bg1"/>
                </a:solidFill>
                <a:latin typeface="Arial" panose="020B0604020202020204" pitchFamily="34" charset="0"/>
                <a:cs typeface="Arial" panose="020B0604020202020204" pitchFamily="34" charset="0"/>
              </a:rPr>
              <a:t> ,</a:t>
            </a:r>
            <a:r>
              <a:rPr lang="pt-BR" dirty="0"/>
              <a:t> </a:t>
            </a:r>
            <a:r>
              <a:rPr lang="pt-BR" dirty="0">
                <a:solidFill>
                  <a:schemeClr val="bg1"/>
                </a:solidFill>
                <a:latin typeface="Arial" panose="020B0604020202020204" pitchFamily="34" charset="0"/>
                <a:cs typeface="Arial" panose="020B0604020202020204" pitchFamily="34" charset="0"/>
              </a:rPr>
              <a:t>(2 ≤ </a:t>
            </a:r>
            <a:r>
              <a:rPr lang="pt-BR" b="1" dirty="0">
                <a:solidFill>
                  <a:schemeClr val="bg1"/>
                </a:solidFill>
                <a:latin typeface="Arial" panose="020B0604020202020204" pitchFamily="34" charset="0"/>
                <a:cs typeface="Arial" panose="020B0604020202020204" pitchFamily="34" charset="0"/>
              </a:rPr>
              <a:t>N</a:t>
            </a:r>
            <a:r>
              <a:rPr lang="pt-BR" dirty="0">
                <a:solidFill>
                  <a:schemeClr val="bg1"/>
                </a:solidFill>
                <a:latin typeface="Arial" panose="020B0604020202020204" pitchFamily="34" charset="0"/>
                <a:cs typeface="Arial" panose="020B0604020202020204" pitchFamily="34" charset="0"/>
              </a:rPr>
              <a:t>≤ 10</a:t>
            </a:r>
            <a:r>
              <a:rPr lang="pt-BR" baseline="30000" dirty="0">
                <a:solidFill>
                  <a:schemeClr val="bg1"/>
                </a:solidFill>
                <a:latin typeface="Arial" panose="020B0604020202020204" pitchFamily="34" charset="0"/>
                <a:cs typeface="Arial" panose="020B0604020202020204" pitchFamily="34" charset="0"/>
              </a:rPr>
              <a:t>5</a:t>
            </a:r>
            <a:r>
              <a:rPr lang="pt-BR" dirty="0">
                <a:solidFill>
                  <a:schemeClr val="bg1"/>
                </a:solidFill>
                <a:latin typeface="Arial" panose="020B0604020202020204" pitchFamily="34" charset="0"/>
                <a:cs typeface="Arial" panose="020B0604020202020204" pitchFamily="34" charset="0"/>
              </a:rPr>
              <a:t>, 1 ≤ </a:t>
            </a:r>
            <a:r>
              <a:rPr lang="pt-BR" b="1" dirty="0">
                <a:solidFill>
                  <a:schemeClr val="bg1"/>
                </a:solidFill>
                <a:latin typeface="Arial" panose="020B0604020202020204" pitchFamily="34" charset="0"/>
                <a:cs typeface="Arial" panose="020B0604020202020204" pitchFamily="34" charset="0"/>
              </a:rPr>
              <a:t>Q</a:t>
            </a:r>
            <a:r>
              <a:rPr lang="pt-BR" dirty="0">
                <a:solidFill>
                  <a:schemeClr val="bg1"/>
                </a:solidFill>
                <a:latin typeface="Arial" panose="020B0604020202020204" pitchFamily="34" charset="0"/>
                <a:cs typeface="Arial" panose="020B0604020202020204" pitchFamily="34" charset="0"/>
              </a:rPr>
              <a:t> ≤ 10</a:t>
            </a:r>
            <a:r>
              <a:rPr lang="pt-BR" baseline="30000" dirty="0">
                <a:solidFill>
                  <a:schemeClr val="bg1"/>
                </a:solidFill>
                <a:latin typeface="Arial" panose="020B0604020202020204" pitchFamily="34" charset="0"/>
                <a:cs typeface="Arial" panose="020B0604020202020204" pitchFamily="34" charset="0"/>
              </a:rPr>
              <a:t>5</a:t>
            </a:r>
            <a:r>
              <a:rPr lang="pt-BR" dirty="0">
                <a:solidFill>
                  <a:schemeClr val="bg1"/>
                </a:solidFill>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N-1 </a:t>
            </a:r>
            <a:r>
              <a:rPr lang="en-US" dirty="0" err="1">
                <a:solidFill>
                  <a:schemeClr val="bg1"/>
                </a:solidFill>
                <a:latin typeface="Arial" panose="020B0604020202020204" pitchFamily="34" charset="0"/>
                <a:cs typeface="Arial" panose="020B0604020202020204" pitchFamily="34" charset="0"/>
              </a:rPr>
              <a:t>dòng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sau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mỗi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gồm</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hai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số</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nguyên</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a b</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mô</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cạnh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nối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giữa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nút</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nút</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b</a:t>
            </a:r>
            <a:r>
              <a:rPr lang="en-US" dirty="0">
                <a:solidFill>
                  <a:schemeClr val="bg1"/>
                </a:solidFill>
                <a:latin typeface="Arial" panose="020B0604020202020204" pitchFamily="34" charset="0"/>
                <a:cs typeface="Arial" panose="020B0604020202020204" pitchFamily="34" charset="0"/>
              </a:rPr>
              <a:t>.</a:t>
            </a:r>
          </a:p>
          <a:p>
            <a:pPr>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Q </a:t>
            </a:r>
            <a:r>
              <a:rPr lang="en-US" dirty="0" err="1">
                <a:solidFill>
                  <a:schemeClr val="bg1"/>
                </a:solidFill>
                <a:latin typeface="Arial" panose="020B0604020202020204" pitchFamily="34" charset="0"/>
                <a:cs typeface="Arial" panose="020B0604020202020204" pitchFamily="34" charset="0"/>
              </a:rPr>
              <a:t>dòng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sau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chứa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truy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vấn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dạng</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“1 v"</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hoặc</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“2 v"</a:t>
            </a:r>
            <a:r>
              <a:rPr lang="en-US" dirty="0">
                <a:solidFill>
                  <a:schemeClr val="bg1"/>
                </a:solidFill>
                <a:latin typeface="Arial" panose="020B0604020202020204" pitchFamily="34" charset="0"/>
                <a:cs typeface="Arial" panose="020B0604020202020204" pitchFamily="34" charset="0"/>
              </a:rPr>
              <a:t> (1 ≤ </a:t>
            </a:r>
            <a:r>
              <a:rPr lang="en-US" dirty="0" err="1">
                <a:solidFill>
                  <a:schemeClr val="bg1"/>
                </a:solidFill>
                <a:latin typeface="Arial" panose="020B0604020202020204" pitchFamily="34" charset="0"/>
                <a:cs typeface="Arial" panose="020B0604020202020204" pitchFamily="34" charset="0"/>
              </a:rPr>
              <a:t>i</a:t>
            </a:r>
            <a:r>
              <a:rPr lang="en-US" dirty="0">
                <a:solidFill>
                  <a:schemeClr val="bg1"/>
                </a:solidFill>
                <a:latin typeface="Arial" panose="020B0604020202020204" pitchFamily="34" charset="0"/>
                <a:cs typeface="Arial" panose="020B0604020202020204" pitchFamily="34" charset="0"/>
              </a:rPr>
              <a:t>, v ≤ N).</a:t>
            </a:r>
          </a:p>
          <a:p>
            <a:pPr marL="0" indent="0">
              <a:buNone/>
            </a:pPr>
            <a:r>
              <a:rPr lang="en-US" b="1" dirty="0" err="1">
                <a:solidFill>
                  <a:schemeClr val="bg1"/>
                </a:solidFill>
                <a:latin typeface="Arial" panose="020B0604020202020204" pitchFamily="34" charset="0"/>
                <a:cs typeface="Arial" panose="020B0604020202020204" pitchFamily="34" charset="0"/>
              </a:rPr>
              <a:t>Kết</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quả</a:t>
            </a:r>
            <a:endParaRPr lang="en-US"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err="1">
                <a:solidFill>
                  <a:schemeClr val="bg1"/>
                </a:solidFill>
                <a:latin typeface="Arial" panose="020B0604020202020204" pitchFamily="34" charset="0"/>
                <a:cs typeface="Arial" panose="020B0604020202020204" pitchFamily="34" charset="0"/>
              </a:rPr>
              <a:t>Với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mỗi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truy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vấn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loại</a:t>
            </a:r>
            <a:r>
              <a:rPr lang="en-US" dirty="0">
                <a:solidFill>
                  <a:schemeClr val="bg1"/>
                </a:solidFill>
                <a:latin typeface="Arial" panose="020B0604020202020204" pitchFamily="34" charset="0"/>
                <a:cs typeface="Arial" panose="020B0604020202020204" pitchFamily="34" charset="0"/>
              </a:rPr>
              <a:t> 2 in ra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số</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nguyên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kết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quả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bài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toán</a:t>
            </a:r>
            <a:endParaRPr lang="en-US"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175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5081-5A06-4EDF-83C6-728969784432}"/>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21EB76C-B2AB-4DE0-81D5-E05D482372FE}"/>
              </a:ext>
            </a:extLst>
          </p:cNvPr>
          <p:cNvSpPr>
            <a:spLocks noGrp="1"/>
          </p:cNvSpPr>
          <p:nvPr>
            <p:ph idx="1"/>
          </p:nvPr>
        </p:nvSpPr>
        <p:spPr>
          <a:xfrm>
            <a:off x="1103312" y="2052919"/>
            <a:ext cx="8946541" cy="1281444"/>
          </a:xfrm>
        </p:spPr>
        <p:txBody>
          <a:bodyPr/>
          <a:lstStyle/>
          <a:p>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O(log n)</a:t>
            </a:r>
          </a:p>
          <a:p>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O(n)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đỉnh</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45EF5E5-310F-4E59-96D8-A274CFFCA00D}"/>
              </a:ext>
            </a:extLst>
          </p:cNvPr>
          <p:cNvPicPr>
            <a:picLocks noChangeAspect="1"/>
          </p:cNvPicPr>
          <p:nvPr/>
        </p:nvPicPr>
        <p:blipFill>
          <a:blip r:embed="rId2"/>
          <a:stretch>
            <a:fillRect/>
          </a:stretch>
        </p:blipFill>
        <p:spPr>
          <a:xfrm>
            <a:off x="1804988" y="3534032"/>
            <a:ext cx="4010025" cy="2714367"/>
          </a:xfrm>
          <a:prstGeom prst="rect">
            <a:avLst/>
          </a:prstGeom>
        </p:spPr>
      </p:pic>
      <p:sp>
        <p:nvSpPr>
          <p:cNvPr id="7" name="TextBox 6">
            <a:extLst>
              <a:ext uri="{FF2B5EF4-FFF2-40B4-BE49-F238E27FC236}">
                <a16:creationId xmlns:a16="http://schemas.microsoft.com/office/drawing/2014/main" id="{14914E13-74B5-451D-B0FF-C74694BAA444}"/>
              </a:ext>
            </a:extLst>
          </p:cNvPr>
          <p:cNvSpPr txBox="1"/>
          <p:nvPr/>
        </p:nvSpPr>
        <p:spPr>
          <a:xfrm>
            <a:off x="6240163" y="4407702"/>
            <a:ext cx="2570205" cy="923330"/>
          </a:xfrm>
          <a:prstGeom prst="rect">
            <a:avLst/>
          </a:prstGeom>
          <a:noFill/>
        </p:spPr>
        <p:txBody>
          <a:bodyPr wrap="square" rtlCol="0">
            <a:spAutoFit/>
          </a:bodyPr>
          <a:lstStyle/>
          <a:p>
            <a:r>
              <a:rPr lang="en-US" i="1" dirty="0" err="1">
                <a:latin typeface="Arial" panose="020B0604020202020204" pitchFamily="34" charset="0"/>
                <a:cs typeface="Arial" panose="020B0604020202020204" pitchFamily="34" charset="0"/>
              </a:rPr>
              <a:t>Thời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gian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truy</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vấn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lên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tới</a:t>
            </a:r>
            <a:r>
              <a:rPr lang="en-US" i="1" dirty="0">
                <a:latin typeface="Arial" panose="020B0604020202020204" pitchFamily="34" charset="0"/>
                <a:cs typeface="Arial" panose="020B0604020202020204" pitchFamily="34" charset="0"/>
              </a:rPr>
              <a:t> O(n) </a:t>
            </a:r>
            <a:r>
              <a:rPr lang="en-US" i="1" dirty="0" err="1">
                <a:latin typeface="Arial" panose="020B0604020202020204" pitchFamily="34" charset="0"/>
                <a:cs typeface="Arial" panose="020B0604020202020204" pitchFamily="34" charset="0"/>
              </a:rPr>
              <a:t>trong</a:t>
            </a:r>
            <a:r>
              <a:rPr lang="en-US" i="1" dirty="0">
                <a:latin typeface="Arial" panose="020B0604020202020204" pitchFamily="34" charset="0"/>
                <a:cs typeface="Arial" panose="020B0604020202020204" pitchFamily="34" charset="0"/>
              </a:rPr>
              <a:t> tr</a:t>
            </a:r>
            <a:r>
              <a:rPr lang="vi-VN" i="1" dirty="0">
                <a:latin typeface="Arial" panose="020B0604020202020204" pitchFamily="34" charset="0"/>
                <a:cs typeface="Arial" panose="020B0604020202020204" pitchFamily="34" charset="0"/>
              </a:rPr>
              <a:t>ư</a:t>
            </a:r>
            <a:r>
              <a:rPr lang="en-US" i="1" dirty="0" err="1">
                <a:latin typeface="Arial" panose="020B0604020202020204" pitchFamily="34" charset="0"/>
                <a:cs typeface="Arial" panose="020B0604020202020204" pitchFamily="34" charset="0"/>
              </a:rPr>
              <a:t>ờng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hợp</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xấu</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nhất</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1335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B0AB8-6741-4760-81D6-B84D4081B28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Xenia and Tree</a:t>
            </a:r>
            <a:br>
              <a:rPr lang="en-US"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https://codeforces.com/contest/342/problem/E</a:t>
            </a:r>
          </a:p>
        </p:txBody>
      </p:sp>
      <p:sp>
        <p:nvSpPr>
          <p:cNvPr id="3" name="Content Placeholder 2">
            <a:extLst>
              <a:ext uri="{FF2B5EF4-FFF2-40B4-BE49-F238E27FC236}">
                <a16:creationId xmlns:a16="http://schemas.microsoft.com/office/drawing/2014/main" id="{F9E97C06-C2E4-4858-BA64-F163A9A8C953}"/>
              </a:ext>
            </a:extLst>
          </p:cNvPr>
          <p:cNvSpPr>
            <a:spLocks noGrp="1"/>
          </p:cNvSpPr>
          <p:nvPr>
            <p:ph idx="1"/>
          </p:nvPr>
        </p:nvSpPr>
        <p:spPr/>
        <p:txBody>
          <a:bodyPr/>
          <a:lstStyle/>
          <a:p>
            <a:pPr fontAlgn="base"/>
            <a:r>
              <a:rPr lang="vi-VN" dirty="0">
                <a:latin typeface="Arial" panose="020B0604020202020204" pitchFamily="34" charset="0"/>
                <a:cs typeface="Arial" panose="020B0604020202020204" pitchFamily="34" charset="0"/>
              </a:rPr>
              <a:t>Cài đặt ans[i] là khoảng cách nhỏ nhất từ i đến đỉnh màu đỏ đầu tiên trong thành phần tương ứng của nó. Vì thế, khởi tạo ans[i] = </a:t>
            </a:r>
            <a:r>
              <a:rPr lang="en-US" dirty="0">
                <a:latin typeface="Arial" panose="020B0604020202020204" pitchFamily="34" charset="0"/>
                <a:cs typeface="Arial" panose="020B0604020202020204" pitchFamily="34" charset="0"/>
              </a:rPr>
              <a:t>1e9</a:t>
            </a:r>
            <a:r>
              <a:rPr lang="vi-VN" dirty="0">
                <a:latin typeface="Arial" panose="020B0604020202020204" pitchFamily="34" charset="0"/>
                <a:cs typeface="Arial" panose="020B0604020202020204" pitchFamily="34" charset="0"/>
              </a:rPr>
              <a:t> cho tất cả i.</a:t>
            </a:r>
          </a:p>
          <a:p>
            <a:pPr fontAlgn="base"/>
            <a:r>
              <a:rPr lang="vi-VN" dirty="0">
                <a:latin typeface="Arial" panose="020B0604020202020204" pitchFamily="34" charset="0"/>
                <a:cs typeface="Arial" panose="020B0604020202020204" pitchFamily="34" charset="0"/>
              </a:rPr>
              <a:t>Với mỗi lần cập nhật, để đánh dấu đỉnh u màu đỏ, chúng ta di chuyển lên tất cả đỉnh cha x của đỉnh u trong centroid tree và thực hiện cập nhật ans[x] = min(ans[x],  dist(u, x)).</a:t>
            </a:r>
          </a:p>
          <a:p>
            <a:pPr fontAlgn="base"/>
            <a:r>
              <a:rPr lang="vi-VN" dirty="0">
                <a:latin typeface="Arial" panose="020B0604020202020204" pitchFamily="34" charset="0"/>
                <a:cs typeface="Arial" panose="020B0604020202020204" pitchFamily="34" charset="0"/>
              </a:rPr>
              <a:t>Với mỗi truy vấn, để tìm đỉnh gần u nhất có màu đỏ, chúng ta lại di chuyển lên tất cả các đỉnh cha của đỉnh u trong centroid tree và cực tiểu như sau: mn = min(mn , dist(x,u) + ans[x]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2634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033DC-9A69-4490-B6F8-78CE5B350350}"/>
              </a:ext>
            </a:extLst>
          </p:cNvPr>
          <p:cNvSpPr>
            <a:spLocks noGrp="1"/>
          </p:cNvSpPr>
          <p:nvPr>
            <p:ph type="title"/>
          </p:nvPr>
        </p:nvSpPr>
        <p:spPr/>
        <p:txBody>
          <a:bodyPr/>
          <a:lstStyle/>
          <a:p>
            <a:r>
              <a:rPr lang="en-US" dirty="0"/>
              <a:t>Xenia and Tree</a:t>
            </a:r>
            <a:br>
              <a:rPr lang="en-US" dirty="0"/>
            </a:br>
            <a:r>
              <a:rPr lang="en-US" sz="1400" dirty="0"/>
              <a:t>https://codeforces.com/contest/342/problem/E</a:t>
            </a:r>
          </a:p>
        </p:txBody>
      </p:sp>
      <p:pic>
        <p:nvPicPr>
          <p:cNvPr id="4" name="Content Placeholder 3">
            <a:extLst>
              <a:ext uri="{FF2B5EF4-FFF2-40B4-BE49-F238E27FC236}">
                <a16:creationId xmlns:a16="http://schemas.microsoft.com/office/drawing/2014/main" id="{4A49ADDB-081A-448B-BC04-8994AD6CF629}"/>
              </a:ext>
            </a:extLst>
          </p:cNvPr>
          <p:cNvPicPr>
            <a:picLocks noGrp="1" noChangeAspect="1"/>
          </p:cNvPicPr>
          <p:nvPr>
            <p:ph idx="1"/>
          </p:nvPr>
        </p:nvPicPr>
        <p:blipFill>
          <a:blip r:embed="rId2"/>
          <a:stretch>
            <a:fillRect/>
          </a:stretch>
        </p:blipFill>
        <p:spPr>
          <a:xfrm>
            <a:off x="827903" y="2194878"/>
            <a:ext cx="8410575" cy="2809875"/>
          </a:xfrm>
          <a:prstGeom prst="rect">
            <a:avLst/>
          </a:prstGeom>
        </p:spPr>
      </p:pic>
    </p:spTree>
    <p:extLst>
      <p:ext uri="{BB962C8B-B14F-4D97-AF65-F5344CB8AC3E}">
        <p14:creationId xmlns:p14="http://schemas.microsoft.com/office/powerpoint/2010/main" val="277568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083B-3310-40C2-BFF3-95B2F9A25BD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sp>
        <p:nvSpPr>
          <p:cNvPr id="3" name="Content Placeholder 2">
            <a:extLst>
              <a:ext uri="{FF2B5EF4-FFF2-40B4-BE49-F238E27FC236}">
                <a16:creationId xmlns:a16="http://schemas.microsoft.com/office/drawing/2014/main" id="{3F0B8893-DB17-45EF-BDCB-028833BFA86E}"/>
              </a:ext>
            </a:extLst>
          </p:cNvPr>
          <p:cNvSpPr>
            <a:spLocks noGrp="1"/>
          </p:cNvSpPr>
          <p:nvPr>
            <p:ph idx="1"/>
          </p:nvPr>
        </p:nvSpPr>
        <p:spPr/>
        <p:txBody>
          <a:bodyPr/>
          <a:lstStyle/>
          <a:p>
            <a:r>
              <a:rPr lang="vi-VN" dirty="0">
                <a:latin typeface="Arial" panose="020B0604020202020204" pitchFamily="34" charset="0"/>
                <a:cs typeface="Arial" panose="020B0604020202020204" pitchFamily="34" charset="0"/>
              </a:rPr>
              <a:t>Heavy-light decomposition (HLD) là kĩ thuật phân tách một </a:t>
            </a:r>
            <a:r>
              <a:rPr lang="en-US" dirty="0" err="1">
                <a:latin typeface="Arial" panose="020B0604020202020204" pitchFamily="34" charset="0"/>
                <a:cs typeface="Arial" panose="020B0604020202020204" pitchFamily="34" charset="0"/>
              </a:rPr>
              <a:t>cây</a:t>
            </a:r>
            <a:r>
              <a:rPr lang="vi-VN" dirty="0">
                <a:latin typeface="Arial" panose="020B0604020202020204" pitchFamily="34" charset="0"/>
                <a:cs typeface="Arial" panose="020B0604020202020204" pitchFamily="34" charset="0"/>
              </a:rPr>
              <a:t> thành nhiều chuỗi đỉnh</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rời nhau. </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vi-VN" dirty="0">
                <a:latin typeface="Arial" panose="020B0604020202020204" pitchFamily="34" charset="0"/>
                <a:cs typeface="Arial" panose="020B0604020202020204" pitchFamily="34" charset="0"/>
              </a:rPr>
              <a:t>, chúng ta có thể áp dụng các cấu trúc dữ liệu như Interval Tree hay Binary-Indexed Tree lên những chuỗi này để có thể cập nhật dữ liệu hoặc trả lời các truy vấn trên một đường đi giữa 2 đỉnh trong cây.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728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429AA-C834-4E9A-AC6F-44E87F945AD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sp>
        <p:nvSpPr>
          <p:cNvPr id="3" name="Content Placeholder 2">
            <a:extLst>
              <a:ext uri="{FF2B5EF4-FFF2-40B4-BE49-F238E27FC236}">
                <a16:creationId xmlns:a16="http://schemas.microsoft.com/office/drawing/2014/main" id="{352D4E9D-634D-4304-A8F3-6C309B9A428B}"/>
              </a:ext>
            </a:extLst>
          </p:cNvPr>
          <p:cNvSpPr>
            <a:spLocks noGrp="1"/>
          </p:cNvSpPr>
          <p:nvPr>
            <p:ph idx="1"/>
          </p:nvPr>
        </p:nvSpPr>
        <p:spPr>
          <a:xfrm>
            <a:off x="1103313" y="2052918"/>
            <a:ext cx="8819164" cy="4195481"/>
          </a:xfrm>
        </p:spPr>
        <p:txBody>
          <a:bodyPr/>
          <a:lstStyle/>
          <a:p>
            <a:pPr marL="0" indent="0">
              <a:buNone/>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nghĩa</a:t>
            </a:r>
            <a:r>
              <a:rPr lang="en-US" b="1" dirty="0">
                <a:latin typeface="Arial" panose="020B0604020202020204" pitchFamily="34" charset="0"/>
                <a:cs typeface="Arial" panose="020B0604020202020204" pitchFamily="34" charset="0"/>
              </a:rPr>
              <a:t> :</a:t>
            </a:r>
          </a:p>
          <a:p>
            <a:pPr marL="0" indent="0">
              <a:buNone/>
            </a:pPr>
            <a:endParaRPr lang="en-US" b="1" dirty="0">
              <a:latin typeface="Arial" panose="020B0604020202020204" pitchFamily="34" charset="0"/>
              <a:cs typeface="Arial" panose="020B0604020202020204" pitchFamily="34" charset="0"/>
            </a:endParaRPr>
          </a:p>
          <a:p>
            <a:r>
              <a:rPr lang="vi-VN" i="1" dirty="0">
                <a:latin typeface="Arial" panose="020B0604020202020204" pitchFamily="34" charset="0"/>
                <a:cs typeface="Arial" panose="020B0604020202020204" pitchFamily="34" charset="0"/>
              </a:rPr>
              <a:t>Đỉnh con đặc biệt (heavy vertex): </a:t>
            </a:r>
            <a:r>
              <a:rPr lang="vi-VN" dirty="0">
                <a:latin typeface="Arial" panose="020B0604020202020204" pitchFamily="34" charset="0"/>
                <a:cs typeface="Arial" panose="020B0604020202020204" pitchFamily="34" charset="0"/>
              </a:rPr>
              <a:t>Trong số những đỉnh con của một đỉnh u không phải là lá, đỉnh đặc biệt v là gốc của cây con có kích thước lớn nhất.</a:t>
            </a:r>
          </a:p>
          <a:p>
            <a:r>
              <a:rPr lang="vi-VN" dirty="0">
                <a:latin typeface="Arial" panose="020B0604020202020204" pitchFamily="34" charset="0"/>
                <a:cs typeface="Arial" panose="020B0604020202020204" pitchFamily="34" charset="0"/>
              </a:rPr>
              <a:t>Cạnh đặc biệt (heavy edge): Là cạnh nối giữa u và v, với v là đỉnh đặc biệt và u là cha của v.</a:t>
            </a:r>
          </a:p>
          <a:p>
            <a:r>
              <a:rPr lang="vi-VN" dirty="0">
                <a:latin typeface="Arial" panose="020B0604020202020204" pitchFamily="34" charset="0"/>
                <a:cs typeface="Arial" panose="020B0604020202020204" pitchFamily="34" charset="0"/>
              </a:rPr>
              <a:t>Những đỉnh con còn lại của u gọi là đỉnh thường (light vertex) và những cạnh nối giữa u đến các đỉnh đó gọi là cạnh thường (light edge).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2441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75D3-68C7-4161-A3E4-D7497F6D958A}"/>
              </a:ext>
            </a:extLst>
          </p:cNvPr>
          <p:cNvSpPr>
            <a:spLocks noGrp="1"/>
          </p:cNvSpPr>
          <p:nvPr>
            <p:ph type="title"/>
          </p:nvPr>
        </p:nvSpPr>
        <p:spPr>
          <a:xfrm>
            <a:off x="646111" y="465075"/>
            <a:ext cx="9404723" cy="1400530"/>
          </a:xfrm>
        </p:spPr>
        <p:txBody>
          <a:bodyPr/>
          <a:lstStyle/>
          <a:p>
            <a:r>
              <a:rPr lang="en-US" dirty="0">
                <a:latin typeface="Arial" panose="020B0604020202020204" pitchFamily="34" charset="0"/>
                <a:cs typeface="Arial" panose="020B0604020202020204" pitchFamily="34" charset="0"/>
              </a:rPr>
              <a:t>HEAVY-LIGHT DECOMPOSITION</a:t>
            </a:r>
          </a:p>
        </p:txBody>
      </p:sp>
      <p:sp>
        <p:nvSpPr>
          <p:cNvPr id="3" name="Content Placeholder 2">
            <a:extLst>
              <a:ext uri="{FF2B5EF4-FFF2-40B4-BE49-F238E27FC236}">
                <a16:creationId xmlns:a16="http://schemas.microsoft.com/office/drawing/2014/main" id="{EE321A70-9FCE-412F-B714-E156FA0C7C84}"/>
              </a:ext>
            </a:extLst>
          </p:cNvPr>
          <p:cNvSpPr>
            <a:spLocks noGrp="1"/>
          </p:cNvSpPr>
          <p:nvPr>
            <p:ph idx="1"/>
          </p:nvPr>
        </p:nvSpPr>
        <p:spPr>
          <a:xfrm>
            <a:off x="1103312" y="2065275"/>
            <a:ext cx="8946541" cy="4195481"/>
          </a:xfrm>
        </p:spPr>
        <p:txBody>
          <a:bodyPr/>
          <a:lstStyle/>
          <a:p>
            <a:r>
              <a:rPr lang="en-US" dirty="0">
                <a:latin typeface="Arial" panose="020B0604020202020204" pitchFamily="34" charset="0"/>
                <a:cs typeface="Arial" panose="020B0604020202020204" pitchFamily="34" charset="0"/>
              </a:rPr>
              <a:t>V</a:t>
            </a:r>
            <a:r>
              <a:rPr lang="vi-VN" dirty="0">
                <a:latin typeface="Arial" panose="020B0604020202020204" pitchFamily="34" charset="0"/>
                <a:cs typeface="Arial" panose="020B0604020202020204" pitchFamily="34" charset="0"/>
              </a:rPr>
              <a:t>ới mỗi đỉnh không phải là lá đều có thể chọn được đúng một cạnh và một đỉnh con đặc biệt của nó.</a:t>
            </a:r>
            <a:endParaRPr lang="en-US" dirty="0">
              <a:latin typeface="Arial" panose="020B0604020202020204" pitchFamily="34" charset="0"/>
              <a:cs typeface="Arial" panose="020B0604020202020204" pitchFamily="34" charset="0"/>
            </a:endParaRPr>
          </a:p>
          <a:p>
            <a:r>
              <a:rPr lang="vi-VN" dirty="0">
                <a:latin typeface="Arial" panose="020B0604020202020204" pitchFamily="34" charset="0"/>
                <a:cs typeface="Arial" panose="020B0604020202020204" pitchFamily="34" charset="0"/>
              </a:rPr>
              <a:t> Để tạo các chuỗi đỉnh, chúng ta bắt đầu từ đỉnh gốc, di chuyển xuống đỉnh con đặc biệt của nó và tiếp tục di chuyển xuống các đỉnh con tiếp theo đến khi gặp đỉnh lá thì kết thúc. </a:t>
            </a:r>
            <a:endParaRPr lang="en-US" dirty="0">
              <a:latin typeface="Arial" panose="020B0604020202020204" pitchFamily="34" charset="0"/>
              <a:cs typeface="Arial" panose="020B0604020202020204" pitchFamily="34" charset="0"/>
            </a:endParaRPr>
          </a:p>
          <a:p>
            <a:r>
              <a:rPr lang="vi-VN" dirty="0">
                <a:latin typeface="Arial" panose="020B0604020202020204" pitchFamily="34" charset="0"/>
                <a:cs typeface="Arial" panose="020B0604020202020204" pitchFamily="34" charset="0"/>
              </a:rPr>
              <a:t>Đường đi từ đỉnh gốc đến đỉnh lá này tạo thành một chuỗi đỉnh. Chúng ta lại lặp lại thao tác này với các đỉnh còn lại đến khi tất cả các đỉnh đều thuộc đúng một chuỗi nào đó.</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1619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18-36E9-41CB-B161-FE73A4FDDD9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5122" name="Picture 2" descr="HÃ¬nh minh há»a 1">
            <a:extLst>
              <a:ext uri="{FF2B5EF4-FFF2-40B4-BE49-F238E27FC236}">
                <a16:creationId xmlns:a16="http://schemas.microsoft.com/office/drawing/2014/main" id="{E7ADBFE1-C02F-4AD1-97C2-CEC8B83DAD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1592" y="2052638"/>
            <a:ext cx="4850591"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707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18-36E9-41CB-B161-FE73A4FDDD9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11266" name="Picture 2" descr="HÃ¬nh 2">
            <a:extLst>
              <a:ext uri="{FF2B5EF4-FFF2-40B4-BE49-F238E27FC236}">
                <a16:creationId xmlns:a16="http://schemas.microsoft.com/office/drawing/2014/main" id="{EF85A21D-AC8A-41CC-833A-A31FB590D7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1592" y="2052638"/>
            <a:ext cx="4850591"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424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2418-36E9-41CB-B161-FE73A4FDDD9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HEAVY-LIGHT DECOMPOSITION</a:t>
            </a:r>
          </a:p>
        </p:txBody>
      </p:sp>
      <p:pic>
        <p:nvPicPr>
          <p:cNvPr id="12290" name="Picture 2" descr="HÃ¬nh 3">
            <a:extLst>
              <a:ext uri="{FF2B5EF4-FFF2-40B4-BE49-F238E27FC236}">
                <a16:creationId xmlns:a16="http://schemas.microsoft.com/office/drawing/2014/main" id="{398612BE-07C3-4C8C-80A2-92B892F10E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1592" y="2052638"/>
            <a:ext cx="4850591"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285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139</TotalTime>
  <Words>984</Words>
  <Application>Microsoft Office PowerPoint</Application>
  <PresentationFormat>Widescreen</PresentationFormat>
  <Paragraphs>93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Adobe Caslon Pro Bold</vt:lpstr>
      <vt:lpstr>Arial</vt:lpstr>
      <vt:lpstr>Century Gothic</vt:lpstr>
      <vt:lpstr>Wingdings</vt:lpstr>
      <vt:lpstr>Wingdings 3</vt:lpstr>
      <vt:lpstr>Ion</vt:lpstr>
      <vt:lpstr>HEAVY-LIGHT DECOMPOSITION      &amp;         CENTROID DECOMPOSITION</vt:lpstr>
      <vt:lpstr>Cây và truy vấn trên cây</vt:lpstr>
      <vt:lpstr>Vấn đề</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HEAVY-LIGHT DECOMPOSITION</vt:lpstr>
      <vt:lpstr>Centroid Decomposition</vt:lpstr>
      <vt:lpstr>Centroid Decomposition</vt:lpstr>
      <vt:lpstr>Centroid Decomposition</vt:lpstr>
      <vt:lpstr>Centroid Decomposition</vt:lpstr>
      <vt:lpstr>Centroid Decomposition</vt:lpstr>
      <vt:lpstr>Bài tập áp dụng</vt:lpstr>
      <vt:lpstr>QTREE 3 https://vn.spoj.com/problems/QTREE3</vt:lpstr>
      <vt:lpstr>QTREE 3 https://vn.spoj.com/problems/QTREE3</vt:lpstr>
      <vt:lpstr>QTREE 3 https://vn.spoj.com/problems/QTREE3</vt:lpstr>
      <vt:lpstr>Xenia and Tree https://codeforces.com/contest/342/problem/E</vt:lpstr>
      <vt:lpstr>Xenia and Tree https://codeforces.com/contest/342/problem/E</vt:lpstr>
      <vt:lpstr>Xenia and Tree https://codeforces.com/contest/342/problem/E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HEAVY-LIGHT DECOMPOSITION      &amp;         CENTROID DECOMPOSITION</dc:title>
  <dc:creator>Tran Phu Minh</dc:creator>
  <cp:lastModifiedBy>Tran Phu Minh</cp:lastModifiedBy>
  <cp:revision>15</cp:revision>
  <dcterms:created xsi:type="dcterms:W3CDTF">2018-12-03T13:26:55Z</dcterms:created>
  <dcterms:modified xsi:type="dcterms:W3CDTF">2018-12-03T15:46:18Z</dcterms:modified>
</cp:coreProperties>
</file>